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56" r:id="rId1"/>
  </p:sldMasterIdLst>
  <p:notesMasterIdLst>
    <p:notesMasterId r:id="rId14"/>
  </p:notesMasterIdLst>
  <p:handoutMasterIdLst>
    <p:handoutMasterId r:id="rId15"/>
  </p:handoutMasterIdLst>
  <p:sldIdLst>
    <p:sldId id="742" r:id="rId2"/>
    <p:sldId id="841" r:id="rId3"/>
    <p:sldId id="846" r:id="rId4"/>
    <p:sldId id="831" r:id="rId5"/>
    <p:sldId id="858" r:id="rId6"/>
    <p:sldId id="862" r:id="rId7"/>
    <p:sldId id="844" r:id="rId8"/>
    <p:sldId id="840" r:id="rId9"/>
    <p:sldId id="845" r:id="rId10"/>
    <p:sldId id="839" r:id="rId11"/>
    <p:sldId id="828" r:id="rId12"/>
    <p:sldId id="837" r:id="rId13"/>
  </p:sldIdLst>
  <p:sldSz cx="9144000" cy="6858000" type="screen4x3"/>
  <p:notesSz cx="6735763" cy="98663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6600"/>
    <a:srgbClr val="FFCC00"/>
    <a:srgbClr val="FF9933"/>
    <a:srgbClr val="FFFFFF"/>
    <a:srgbClr val="D7F4FD"/>
    <a:srgbClr val="DDFEB9"/>
    <a:srgbClr val="A7DAFD"/>
    <a:srgbClr val="FFFF9F"/>
    <a:srgbClr val="B2F6FF"/>
    <a:srgbClr val="AA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3669" autoAdjust="0"/>
  </p:normalViewPr>
  <p:slideViewPr>
    <p:cSldViewPr snapToGrid="0">
      <p:cViewPr varScale="1">
        <p:scale>
          <a:sx n="57" d="100"/>
          <a:sy n="57" d="100"/>
        </p:scale>
        <p:origin x="1794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904" y="3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9E5DF-F9F2-4918-8EF4-6AEA777D5084}" type="datetimeFigureOut">
              <a:rPr kumimoji="1" lang="ja-JP" altLang="en-US" smtClean="0"/>
              <a:t>2020/8/27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114-87B7-444E-BD7B-79CB6F6743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1849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スライド イメージ プレースホルダー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9" name="スライド番号プレースホルダー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814" y="9369571"/>
            <a:ext cx="2918831" cy="4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720" tIns="45360" rIns="90720" bIns="4536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3E186AC-6CF8-46F2-B7EC-FBE2C0FDC7F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906438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395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/>
          <a:lstStyle/>
          <a:p>
            <a:pPr marL="171450" marR="0" lvl="0" indent="-17145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050" baseline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>
          <a:xfrm>
            <a:off x="3813814" y="9369571"/>
            <a:ext cx="2918831" cy="49331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054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7207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9982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748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7355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2727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7424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9919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6553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6433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7704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186AC-6CF8-46F2-B7EC-FBE2C0FDC7FA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6870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 userDrawn="1"/>
        </p:nvSpPr>
        <p:spPr>
          <a:xfrm flipV="1">
            <a:off x="684212" y="3627869"/>
            <a:ext cx="7775575" cy="142875"/>
          </a:xfrm>
          <a:prstGeom prst="rect">
            <a:avLst/>
          </a:prstGeom>
          <a:solidFill>
            <a:srgbClr val="336600"/>
          </a:solidFill>
          <a:ln>
            <a:solidFill>
              <a:srgbClr val="2E6C3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61193"/>
            <a:ext cx="7772400" cy="1470025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10819"/>
            <a:ext cx="6400800" cy="1752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85738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468313" y="872716"/>
            <a:ext cx="8207375" cy="71438"/>
          </a:xfrm>
          <a:prstGeom prst="rect">
            <a:avLst/>
          </a:prstGeom>
          <a:solidFill>
            <a:srgbClr val="336600"/>
          </a:solidFill>
          <a:ln>
            <a:solidFill>
              <a:srgbClr val="0066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4149725"/>
            <a:ext cx="344011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 userDrawn="1"/>
        </p:nvSpPr>
        <p:spPr>
          <a:xfrm>
            <a:off x="5573713" y="3567113"/>
            <a:ext cx="3563937" cy="3290887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10" name="正方形/長方形 9"/>
          <p:cNvSpPr>
            <a:spLocks noChangeArrowheads="1"/>
          </p:cNvSpPr>
          <p:nvPr userDrawn="1"/>
        </p:nvSpPr>
        <p:spPr bwMode="auto">
          <a:xfrm>
            <a:off x="8590624" y="6473037"/>
            <a:ext cx="4860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fld id="{1D300A71-9D0B-45F1-99A7-F377538EB9EA}" type="slidenum">
              <a:rPr lang="en-US" altLang="ja-JP" sz="140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 pitchFamily="34" charset="0"/>
              </a:rPr>
              <a:pPr algn="ctr" eaLnBrk="1" hangingPunct="1">
                <a:defRPr/>
              </a:pPr>
              <a:t>‹#›</a:t>
            </a:fld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6563" y="165894"/>
            <a:ext cx="8229600" cy="628100"/>
          </a:xfrm>
          <a:prstGeom prst="rect">
            <a:avLst/>
          </a:prstGeom>
        </p:spPr>
        <p:txBody>
          <a:bodyPr anchor="ctr"/>
          <a:lstStyle>
            <a:lvl1pPr algn="l">
              <a:defRPr sz="2800" b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2876"/>
            <a:ext cx="8229600" cy="5386402"/>
          </a:xfrm>
          <a:prstGeom prst="rect">
            <a:avLst/>
          </a:prstGeom>
        </p:spPr>
        <p:txBody>
          <a:bodyPr/>
          <a:lstStyle>
            <a:lvl1pPr hangingPunct="1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hangingPunct="1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1143000" indent="-228600">
              <a:buFont typeface="Wingdings" panose="05000000000000000000" pitchFamily="2" charset="2"/>
              <a:buChar char="ü"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930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ＭＳ Ｐゴシック" pitchFamily="50" charset="-128"/>
          <a:sym typeface="Verdana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Verdana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Verdana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Verdana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Verdana" pitchFamily="34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Verdana" pitchFamily="34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Verdana" pitchFamily="34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Verdana" pitchFamily="34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Verdana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テキスト ボックス 1"/>
          <p:cNvSpPr>
            <a:spLocks noChangeArrowheads="1"/>
          </p:cNvSpPr>
          <p:nvPr/>
        </p:nvSpPr>
        <p:spPr bwMode="auto">
          <a:xfrm>
            <a:off x="376518" y="1490638"/>
            <a:ext cx="858809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Updates on the dose reduction factor </a:t>
            </a:r>
          </a:p>
          <a:p>
            <a:pPr algn="ctr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for normal activity </a:t>
            </a:r>
          </a:p>
          <a:p>
            <a:pPr algn="ctr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around Japanese nuclear power sites</a:t>
            </a:r>
          </a:p>
        </p:txBody>
      </p:sp>
      <p:sp>
        <p:nvSpPr>
          <p:cNvPr id="4" name="サブタイトル 2"/>
          <p:cNvSpPr>
            <a:spLocks noChangeArrowheads="1"/>
          </p:cNvSpPr>
          <p:nvPr/>
        </p:nvSpPr>
        <p:spPr bwMode="auto">
          <a:xfrm>
            <a:off x="179388" y="3901439"/>
            <a:ext cx="8785225" cy="295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  <a:sym typeface="Verdana" pitchFamily="34" charset="0"/>
              </a:rPr>
              <a:t>Regulatory Standard and Research Department, </a:t>
            </a:r>
          </a:p>
          <a:p>
            <a:pPr algn="ctr"/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  <a:sym typeface="Verdana" pitchFamily="34" charset="0"/>
              </a:rPr>
              <a:t>Secretariat of Nuclear Regulation Authority </a:t>
            </a:r>
          </a:p>
          <a:p>
            <a:pPr algn="ctr"/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  <a:sym typeface="Verdana" pitchFamily="34" charset="0"/>
              </a:rPr>
              <a:t>(S/NRA/R)</a:t>
            </a:r>
          </a:p>
          <a:p>
            <a:pPr algn="ctr"/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  <a:sym typeface="Verdana" pitchFamily="34" charset="0"/>
            </a:endParaRPr>
          </a:p>
          <a:p>
            <a:pPr algn="ctr"/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  <a:sym typeface="Verdana" pitchFamily="34" charset="0"/>
              </a:rPr>
              <a:t>SUZUKI Chihiro</a:t>
            </a:r>
          </a:p>
          <a:p>
            <a:pPr algn="ctr"/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  <a:sym typeface="Verdana" pitchFamily="34" charset="0"/>
              </a:rPr>
              <a:t>2020 International MACCS User Group (IMUG) meeting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  <a:sym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33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36563" y="5357170"/>
            <a:ext cx="810107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Fraction of non-wooden </a:t>
            </a:r>
            <a:r>
              <a:rPr kumimoji="1" lang="en-US" altLang="ja-JP"/>
              <a:t>houses increased.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solidFill>
                  <a:schemeClr val="tx1"/>
                </a:solidFill>
              </a:rPr>
              <a:t>Because number of persons per household is smaller in non-wooden houses, its influence on the dose reduction </a:t>
            </a:r>
            <a:r>
              <a:rPr kumimoji="1" lang="en-US" altLang="ja-JP" dirty="0"/>
              <a:t>factor remained small.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297180" y="165894"/>
            <a:ext cx="8550606" cy="628100"/>
          </a:xfrm>
        </p:spPr>
        <p:txBody>
          <a:bodyPr/>
          <a:lstStyle/>
          <a:p>
            <a:r>
              <a:rPr kumimoji="1" lang="en-US" altLang="ja-JP" sz="2600" dirty="0"/>
              <a:t>Dose reduction factor at each place, continued</a:t>
            </a:r>
            <a:endParaRPr kumimoji="1" lang="ja-JP" altLang="en-US" sz="2600" dirty="0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 txBox="1">
            <a:spLocks/>
          </p:cNvSpPr>
          <p:nvPr/>
        </p:nvSpPr>
        <p:spPr>
          <a:xfrm>
            <a:off x="436563" y="994155"/>
            <a:ext cx="8229600" cy="437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ja-JP" sz="2000" kern="0" dirty="0"/>
              <a:t>Dose reduction factor for home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37" y="1755397"/>
            <a:ext cx="4346025" cy="261223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533" y="1755397"/>
            <a:ext cx="4346025" cy="261223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282893" y="401243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solidFill>
                  <a:schemeClr val="bg1">
                    <a:lumMod val="65000"/>
                  </a:schemeClr>
                </a:solidFill>
              </a:rPr>
              <a:t>立地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2249" y="1794985"/>
            <a:ext cx="30043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Fraction of houses by structure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19443" y="4048685"/>
            <a:ext cx="8931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Prefecture</a:t>
            </a:r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 bwMode="auto">
          <a:xfrm>
            <a:off x="3580327" y="2768957"/>
            <a:ext cx="906771" cy="90152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19899" y="2745448"/>
            <a:ext cx="1079142" cy="964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sz="1000" dirty="0"/>
              <a:t>Wood (2013)</a:t>
            </a:r>
          </a:p>
          <a:p>
            <a:pPr>
              <a:lnSpc>
                <a:spcPts val="1700"/>
              </a:lnSpc>
            </a:pPr>
            <a:r>
              <a:rPr kumimoji="1" lang="en-US" altLang="ja-JP" sz="1000" dirty="0"/>
              <a:t>Wood (1993)</a:t>
            </a:r>
          </a:p>
          <a:p>
            <a:pPr>
              <a:lnSpc>
                <a:spcPts val="1700"/>
              </a:lnSpc>
            </a:pPr>
            <a:r>
              <a:rPr kumimoji="1" lang="en-US" altLang="ja-JP" sz="1000" dirty="0"/>
              <a:t>Masonry (2013)</a:t>
            </a:r>
          </a:p>
          <a:p>
            <a:pPr>
              <a:lnSpc>
                <a:spcPts val="1700"/>
              </a:lnSpc>
            </a:pPr>
            <a:r>
              <a:rPr kumimoji="1" lang="en-US" altLang="ja-JP" sz="1000" dirty="0"/>
              <a:t>Masonry (1993)</a:t>
            </a:r>
            <a:endParaRPr kumimoji="1" lang="ja-JP" altLang="en-US" sz="1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37284" y="1824787"/>
            <a:ext cx="252344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Shielding factor for home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18122" y="3981661"/>
            <a:ext cx="8931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Prefecture</a:t>
            </a:r>
            <a:endParaRPr kumimoji="1" lang="ja-JP" altLang="en-US" sz="1200" dirty="0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7798987" y="2827385"/>
            <a:ext cx="1048799" cy="90152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725363" y="2745448"/>
            <a:ext cx="1122423" cy="964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sz="1000" dirty="0"/>
              <a:t>CSFACT (2013)</a:t>
            </a:r>
          </a:p>
          <a:p>
            <a:pPr>
              <a:lnSpc>
                <a:spcPts val="1700"/>
              </a:lnSpc>
            </a:pPr>
            <a:r>
              <a:rPr kumimoji="1" lang="en-US" altLang="ja-JP" sz="1000" dirty="0"/>
              <a:t>GSHFAC (2013)</a:t>
            </a:r>
          </a:p>
          <a:p>
            <a:pPr>
              <a:lnSpc>
                <a:spcPts val="1700"/>
              </a:lnSpc>
            </a:pPr>
            <a:r>
              <a:rPr kumimoji="1" lang="en-US" altLang="ja-JP" sz="1000" dirty="0"/>
              <a:t>CSFACT (1993)</a:t>
            </a:r>
          </a:p>
          <a:p>
            <a:pPr>
              <a:lnSpc>
                <a:spcPts val="1700"/>
              </a:lnSpc>
            </a:pPr>
            <a:r>
              <a:rPr kumimoji="1" lang="en-US" altLang="ja-JP" sz="1000" dirty="0"/>
              <a:t>GSHFAC (1993)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926722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672" y="1344488"/>
            <a:ext cx="7347114" cy="4130466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436563" y="165894"/>
            <a:ext cx="8229600" cy="628100"/>
          </a:xfrm>
        </p:spPr>
        <p:txBody>
          <a:bodyPr/>
          <a:lstStyle/>
          <a:p>
            <a:r>
              <a:rPr kumimoji="1" lang="en-US" altLang="ja-JP" dirty="0"/>
              <a:t>Dose reduction factor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775091" y="1513317"/>
            <a:ext cx="42498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kern="0" dirty="0"/>
              <a:t>Dose reduction factor for normal activity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02141" y="2702211"/>
            <a:ext cx="1826141" cy="20159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en-US" altLang="ja-JP" kern="0" dirty="0">
                <a:solidFill>
                  <a:schemeClr val="bg1">
                    <a:lumMod val="50000"/>
                  </a:schemeClr>
                </a:solidFill>
              </a:rPr>
              <a:t>CSFACT (new)</a:t>
            </a:r>
          </a:p>
          <a:p>
            <a:pPr>
              <a:lnSpc>
                <a:spcPts val="2500"/>
              </a:lnSpc>
            </a:pPr>
            <a:r>
              <a:rPr kumimoji="1" lang="en-US" altLang="ja-JP" kern="0" dirty="0">
                <a:solidFill>
                  <a:schemeClr val="bg1">
                    <a:lumMod val="50000"/>
                  </a:schemeClr>
                </a:solidFill>
              </a:rPr>
              <a:t>CSFACT (old)</a:t>
            </a:r>
          </a:p>
          <a:p>
            <a:pPr>
              <a:lnSpc>
                <a:spcPts val="2500"/>
              </a:lnSpc>
            </a:pPr>
            <a:r>
              <a:rPr kumimoji="1" lang="en-US" altLang="ja-JP" kern="0" dirty="0">
                <a:solidFill>
                  <a:schemeClr val="bg1">
                    <a:lumMod val="50000"/>
                  </a:schemeClr>
                </a:solidFill>
              </a:rPr>
              <a:t>GSHFAC (new)</a:t>
            </a:r>
          </a:p>
          <a:p>
            <a:pPr>
              <a:lnSpc>
                <a:spcPts val="2500"/>
              </a:lnSpc>
            </a:pPr>
            <a:r>
              <a:rPr kumimoji="1" lang="en-US" altLang="ja-JP" kern="0" dirty="0">
                <a:solidFill>
                  <a:schemeClr val="bg1">
                    <a:lumMod val="50000"/>
                  </a:schemeClr>
                </a:solidFill>
              </a:rPr>
              <a:t>GSHFAC (old)</a:t>
            </a:r>
          </a:p>
          <a:p>
            <a:pPr>
              <a:lnSpc>
                <a:spcPts val="2500"/>
              </a:lnSpc>
            </a:pPr>
            <a:r>
              <a:rPr kumimoji="1" lang="en-US" altLang="ja-JP" kern="0" dirty="0">
                <a:solidFill>
                  <a:schemeClr val="bg1">
                    <a:lumMod val="50000"/>
                  </a:schemeClr>
                </a:solidFill>
              </a:rPr>
              <a:t>PROTIN (new)</a:t>
            </a:r>
          </a:p>
          <a:p>
            <a:pPr>
              <a:lnSpc>
                <a:spcPts val="2500"/>
              </a:lnSpc>
            </a:pPr>
            <a:r>
              <a:rPr kumimoji="1" lang="en-US" altLang="ja-JP" kern="0" dirty="0">
                <a:solidFill>
                  <a:schemeClr val="bg1">
                    <a:lumMod val="50000"/>
                  </a:schemeClr>
                </a:solidFill>
              </a:rPr>
              <a:t>PROTIN (old)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2216" y="6025448"/>
            <a:ext cx="83240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Small </a:t>
            </a:r>
            <a:r>
              <a:rPr kumimoji="1" lang="en-US" altLang="ja-JP" dirty="0">
                <a:solidFill>
                  <a:schemeClr val="tx1"/>
                </a:solidFill>
              </a:rPr>
              <a:t>changes are seen in the overall dose reduction factor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390425" y="4916633"/>
            <a:ext cx="77158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en-US" altLang="ja-JP" dirty="0"/>
              <a:t>site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770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52281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ja-JP" sz="2000" dirty="0"/>
              <a:t>Updated the dose reduction factor for normal activity around Japanese nuclear power sites.</a:t>
            </a:r>
          </a:p>
          <a:p>
            <a:pPr>
              <a:lnSpc>
                <a:spcPct val="150000"/>
              </a:lnSpc>
            </a:pPr>
            <a:endParaRPr kumimoji="1" lang="en-US" altLang="ja-JP" sz="2000" dirty="0"/>
          </a:p>
          <a:p>
            <a:pPr>
              <a:lnSpc>
                <a:spcPct val="150000"/>
              </a:lnSpc>
            </a:pPr>
            <a:r>
              <a:rPr kumimoji="1" lang="en-US" altLang="ja-JP" sz="2000" dirty="0"/>
              <a:t>Recent census data were applied, and the model was renewed to utilize detailed statistical data.</a:t>
            </a:r>
          </a:p>
          <a:p>
            <a:pPr>
              <a:lnSpc>
                <a:spcPct val="150000"/>
              </a:lnSpc>
            </a:pPr>
            <a:endParaRPr kumimoji="1" lang="en-US" altLang="ja-JP" sz="2000" dirty="0"/>
          </a:p>
          <a:p>
            <a:pPr>
              <a:lnSpc>
                <a:spcPct val="150000"/>
              </a:lnSpc>
            </a:pPr>
            <a:r>
              <a:rPr kumimoji="1" lang="en-US" altLang="ja-JP" sz="2000" dirty="0"/>
              <a:t>Influence of updating census data and renewing the model on the dose reduction factor for normal activity is small.</a:t>
            </a:r>
          </a:p>
          <a:p>
            <a:pPr>
              <a:lnSpc>
                <a:spcPct val="150000"/>
              </a:lnSpc>
            </a:pP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43114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Introduction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Basic model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Average residence time at each place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Dose reduction factor at each place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Dose reduction factor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Summary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01654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97795" y="1203727"/>
            <a:ext cx="8243612" cy="46320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ts val="27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kumimoji="1" lang="en-US" altLang="ja-JP" sz="2000" dirty="0">
                <a:solidFill>
                  <a:schemeClr val="tx1"/>
                </a:solidFill>
              </a:rPr>
              <a:t>Site-related</a:t>
            </a:r>
            <a:r>
              <a:rPr kumimoji="1" lang="ja-JP" altLang="en-US" sz="2000" dirty="0">
                <a:solidFill>
                  <a:schemeClr val="tx1"/>
                </a:solidFill>
              </a:rPr>
              <a:t> </a:t>
            </a:r>
            <a:r>
              <a:rPr kumimoji="1" lang="en-US" altLang="ja-JP" sz="2000" dirty="0">
                <a:solidFill>
                  <a:schemeClr val="tx1"/>
                </a:solidFill>
              </a:rPr>
              <a:t>data</a:t>
            </a:r>
            <a:r>
              <a:rPr kumimoji="1" lang="ja-JP" altLang="en-US" sz="2000" dirty="0">
                <a:solidFill>
                  <a:schemeClr val="tx1"/>
                </a:solidFill>
              </a:rPr>
              <a:t> </a:t>
            </a:r>
            <a:r>
              <a:rPr kumimoji="1" lang="en-US" altLang="ja-JP" sz="2000" dirty="0">
                <a:solidFill>
                  <a:schemeClr val="tx1"/>
                </a:solidFill>
              </a:rPr>
              <a:t>vary between sites</a:t>
            </a:r>
            <a:r>
              <a:rPr kumimoji="1" lang="ja-JP" altLang="en-US" sz="2000" dirty="0">
                <a:solidFill>
                  <a:schemeClr val="tx1"/>
                </a:solidFill>
              </a:rPr>
              <a:t> </a:t>
            </a:r>
            <a:r>
              <a:rPr kumimoji="1" lang="en-US" altLang="ja-JP" sz="2000" dirty="0">
                <a:solidFill>
                  <a:schemeClr val="tx1"/>
                </a:solidFill>
              </a:rPr>
              <a:t>and change over</a:t>
            </a:r>
            <a:r>
              <a:rPr kumimoji="1" lang="ja-JP" altLang="en-US" sz="2000" dirty="0">
                <a:solidFill>
                  <a:schemeClr val="tx1"/>
                </a:solidFill>
              </a:rPr>
              <a:t> </a:t>
            </a:r>
            <a:r>
              <a:rPr kumimoji="1" lang="en-US" altLang="ja-JP" sz="2000" dirty="0">
                <a:solidFill>
                  <a:schemeClr val="tx1"/>
                </a:solidFill>
              </a:rPr>
              <a:t>time.</a:t>
            </a:r>
          </a:p>
          <a:p>
            <a:pPr marL="342900" indent="-342900" algn="just">
              <a:lnSpc>
                <a:spcPts val="27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kumimoji="1" lang="en-US" altLang="ja-JP" sz="2000" dirty="0">
                <a:solidFill>
                  <a:schemeClr val="tx1"/>
                </a:solidFill>
              </a:rPr>
              <a:t>NUPEC (Precursor part of S/NRA/R) prepared its own site data in 1995–1996 using Japanese national census.</a:t>
            </a:r>
          </a:p>
          <a:p>
            <a:pPr marL="342900" indent="-342900" algn="just">
              <a:lnSpc>
                <a:spcPts val="27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kumimoji="1" lang="en-US" altLang="ja-JP" sz="2000" dirty="0">
                <a:solidFill>
                  <a:schemeClr val="tx1"/>
                </a:solidFill>
              </a:rPr>
              <a:t>In an effort to update site data according to recent census, we found that some survey items did not exist any longer and some survey items had detailed information.</a:t>
            </a:r>
          </a:p>
          <a:p>
            <a:pPr marL="342900" indent="-342900" algn="just">
              <a:lnSpc>
                <a:spcPts val="27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kumimoji="1" lang="en-US" altLang="ja-JP" sz="2000" dirty="0">
                <a:solidFill>
                  <a:schemeClr val="tx1"/>
                </a:solidFill>
              </a:rPr>
              <a:t>Therefore, when updating site data, we renewed our existing model to utilize the current census.</a:t>
            </a:r>
          </a:p>
          <a:p>
            <a:pPr marL="342900" indent="-342900" algn="just">
              <a:lnSpc>
                <a:spcPts val="27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kumimoji="1" lang="en-US" altLang="ja-JP" sz="2000" dirty="0">
                <a:solidFill>
                  <a:schemeClr val="tx1"/>
                </a:solidFill>
              </a:rPr>
              <a:t>Updated site data include population data, land use data, agricultural data, and 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dose reduction factor.</a:t>
            </a:r>
          </a:p>
          <a:p>
            <a:pPr marL="342900" indent="-342900" algn="just">
              <a:lnSpc>
                <a:spcPts val="27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kumimoji="1" lang="en-US" altLang="ja-JP" sz="2000" dirty="0">
                <a:solidFill>
                  <a:schemeClr val="tx1"/>
                </a:solidFill>
              </a:rPr>
              <a:t>This presentation focuses on the </a:t>
            </a:r>
            <a:r>
              <a:rPr kumimoji="1" lang="en-US" altLang="ja-JP" sz="2000" b="1" u="sng" dirty="0">
                <a:solidFill>
                  <a:schemeClr val="tx1"/>
                </a:solidFill>
              </a:rPr>
              <a:t>dose reduction factor (CSFACT, GSHFAC, PROTIN) for normal activity</a:t>
            </a:r>
            <a:r>
              <a:rPr kumimoji="1" lang="en-US" altLang="ja-JP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950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/>
          <p:cNvGrpSpPr/>
          <p:nvPr/>
        </p:nvGrpSpPr>
        <p:grpSpPr>
          <a:xfrm>
            <a:off x="436563" y="1981831"/>
            <a:ext cx="1603119" cy="1526435"/>
            <a:chOff x="1854557" y="1244752"/>
            <a:chExt cx="5049873" cy="4808316"/>
          </a:xfrm>
        </p:grpSpPr>
        <p:grpSp>
          <p:nvGrpSpPr>
            <p:cNvPr id="164" name="グループ化 163"/>
            <p:cNvGrpSpPr/>
            <p:nvPr/>
          </p:nvGrpSpPr>
          <p:grpSpPr>
            <a:xfrm>
              <a:off x="1854557" y="4378816"/>
              <a:ext cx="2448000" cy="1674252"/>
              <a:chOff x="1854557" y="4378816"/>
              <a:chExt cx="2448000" cy="1674252"/>
            </a:xfrm>
            <a:solidFill>
              <a:schemeClr val="bg1"/>
            </a:solidFill>
          </p:grpSpPr>
          <p:sp>
            <p:nvSpPr>
              <p:cNvPr id="173" name="台形 172"/>
              <p:cNvSpPr/>
              <p:nvPr/>
            </p:nvSpPr>
            <p:spPr bwMode="auto">
              <a:xfrm>
                <a:off x="1854557" y="5074276"/>
                <a:ext cx="2448000" cy="321972"/>
              </a:xfrm>
              <a:prstGeom prst="trapezoid">
                <a:avLst>
                  <a:gd name="adj" fmla="val 112000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4" name="正方形/長方形 173"/>
              <p:cNvSpPr/>
              <p:nvPr/>
            </p:nvSpPr>
            <p:spPr bwMode="auto">
              <a:xfrm>
                <a:off x="1854557" y="5396246"/>
                <a:ext cx="2448000" cy="7727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5" name="正方形/長方形 174"/>
              <p:cNvSpPr/>
              <p:nvPr/>
            </p:nvSpPr>
            <p:spPr bwMode="auto">
              <a:xfrm>
                <a:off x="2228045" y="5537912"/>
                <a:ext cx="206062" cy="515156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6" name="正方形/長方形 175"/>
              <p:cNvSpPr/>
              <p:nvPr/>
            </p:nvSpPr>
            <p:spPr bwMode="auto">
              <a:xfrm>
                <a:off x="3759506" y="5537912"/>
                <a:ext cx="206062" cy="515156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 bwMode="auto">
              <a:xfrm>
                <a:off x="2228044" y="4842456"/>
                <a:ext cx="1737523" cy="19962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8" name="正方形/長方形 177"/>
              <p:cNvSpPr/>
              <p:nvPr/>
            </p:nvSpPr>
            <p:spPr bwMode="auto">
              <a:xfrm>
                <a:off x="2228044" y="4610636"/>
                <a:ext cx="1737523" cy="19962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9" name="正方形/長方形 178"/>
              <p:cNvSpPr/>
              <p:nvPr/>
            </p:nvSpPr>
            <p:spPr bwMode="auto">
              <a:xfrm>
                <a:off x="2228044" y="4378816"/>
                <a:ext cx="1737523" cy="19962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65" name="グループ化 164"/>
            <p:cNvGrpSpPr/>
            <p:nvPr/>
          </p:nvGrpSpPr>
          <p:grpSpPr>
            <a:xfrm>
              <a:off x="3851572" y="1244752"/>
              <a:ext cx="3052858" cy="4537862"/>
              <a:chOff x="3851572" y="1244752"/>
              <a:chExt cx="3052858" cy="4537862"/>
            </a:xfrm>
            <a:solidFill>
              <a:schemeClr val="bg1"/>
            </a:solidFill>
          </p:grpSpPr>
          <p:sp>
            <p:nvSpPr>
              <p:cNvPr id="166" name="フリーフォーム 165"/>
              <p:cNvSpPr/>
              <p:nvPr/>
            </p:nvSpPr>
            <p:spPr bwMode="auto">
              <a:xfrm>
                <a:off x="4288665" y="3438659"/>
                <a:ext cx="2202287" cy="2343955"/>
              </a:xfrm>
              <a:custGeom>
                <a:avLst/>
                <a:gdLst>
                  <a:gd name="connsiteX0" fmla="*/ 824248 w 2202287"/>
                  <a:gd name="connsiteY0" fmla="*/ 669702 h 2343955"/>
                  <a:gd name="connsiteX1" fmla="*/ 772732 w 2202287"/>
                  <a:gd name="connsiteY1" fmla="*/ 1030310 h 2343955"/>
                  <a:gd name="connsiteX2" fmla="*/ 90152 w 2202287"/>
                  <a:gd name="connsiteY2" fmla="*/ 321972 h 2343955"/>
                  <a:gd name="connsiteX3" fmla="*/ 0 w 2202287"/>
                  <a:gd name="connsiteY3" fmla="*/ 502276 h 2343955"/>
                  <a:gd name="connsiteX4" fmla="*/ 798490 w 2202287"/>
                  <a:gd name="connsiteY4" fmla="*/ 1352282 h 2343955"/>
                  <a:gd name="connsiteX5" fmla="*/ 669701 w 2202287"/>
                  <a:gd name="connsiteY5" fmla="*/ 2343955 h 2343955"/>
                  <a:gd name="connsiteX6" fmla="*/ 1558343 w 2202287"/>
                  <a:gd name="connsiteY6" fmla="*/ 2331076 h 2343955"/>
                  <a:gd name="connsiteX7" fmla="*/ 1455312 w 2202287"/>
                  <a:gd name="connsiteY7" fmla="*/ 1390918 h 2343955"/>
                  <a:gd name="connsiteX8" fmla="*/ 2202287 w 2202287"/>
                  <a:gd name="connsiteY8" fmla="*/ 437882 h 2343955"/>
                  <a:gd name="connsiteX9" fmla="*/ 2112135 w 2202287"/>
                  <a:gd name="connsiteY9" fmla="*/ 257578 h 2343955"/>
                  <a:gd name="connsiteX10" fmla="*/ 1429555 w 2202287"/>
                  <a:gd name="connsiteY10" fmla="*/ 1068947 h 2343955"/>
                  <a:gd name="connsiteX11" fmla="*/ 1442434 w 2202287"/>
                  <a:gd name="connsiteY11" fmla="*/ 875764 h 2343955"/>
                  <a:gd name="connsiteX12" fmla="*/ 2163650 w 2202287"/>
                  <a:gd name="connsiteY12" fmla="*/ 141668 h 2343955"/>
                  <a:gd name="connsiteX13" fmla="*/ 1970467 w 2202287"/>
                  <a:gd name="connsiteY13" fmla="*/ 0 h 2343955"/>
                  <a:gd name="connsiteX14" fmla="*/ 1365160 w 2202287"/>
                  <a:gd name="connsiteY14" fmla="*/ 656823 h 2343955"/>
                  <a:gd name="connsiteX15" fmla="*/ 1275008 w 2202287"/>
                  <a:gd name="connsiteY15" fmla="*/ 77273 h 2343955"/>
                  <a:gd name="connsiteX16" fmla="*/ 927279 w 2202287"/>
                  <a:gd name="connsiteY16" fmla="*/ 77273 h 2343955"/>
                  <a:gd name="connsiteX17" fmla="*/ 824248 w 2202287"/>
                  <a:gd name="connsiteY17" fmla="*/ 669702 h 234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02287" h="2343955">
                    <a:moveTo>
                      <a:pt x="824248" y="669702"/>
                    </a:moveTo>
                    <a:lnTo>
                      <a:pt x="772732" y="1030310"/>
                    </a:lnTo>
                    <a:lnTo>
                      <a:pt x="90152" y="321972"/>
                    </a:lnTo>
                    <a:lnTo>
                      <a:pt x="0" y="502276"/>
                    </a:lnTo>
                    <a:lnTo>
                      <a:pt x="798490" y="1352282"/>
                    </a:lnTo>
                    <a:lnTo>
                      <a:pt x="669701" y="2343955"/>
                    </a:lnTo>
                    <a:lnTo>
                      <a:pt x="1558343" y="2331076"/>
                    </a:lnTo>
                    <a:lnTo>
                      <a:pt x="1455312" y="1390918"/>
                    </a:lnTo>
                    <a:lnTo>
                      <a:pt x="2202287" y="437882"/>
                    </a:lnTo>
                    <a:lnTo>
                      <a:pt x="2112135" y="257578"/>
                    </a:lnTo>
                    <a:lnTo>
                      <a:pt x="1429555" y="1068947"/>
                    </a:lnTo>
                    <a:lnTo>
                      <a:pt x="1442434" y="875764"/>
                    </a:lnTo>
                    <a:lnTo>
                      <a:pt x="2163650" y="141668"/>
                    </a:lnTo>
                    <a:lnTo>
                      <a:pt x="1970467" y="0"/>
                    </a:lnTo>
                    <a:lnTo>
                      <a:pt x="1365160" y="656823"/>
                    </a:lnTo>
                    <a:lnTo>
                      <a:pt x="1275008" y="77273"/>
                    </a:lnTo>
                    <a:lnTo>
                      <a:pt x="927279" y="77273"/>
                    </a:lnTo>
                    <a:lnTo>
                      <a:pt x="824248" y="669702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67" name="雲 166"/>
              <p:cNvSpPr/>
              <p:nvPr/>
            </p:nvSpPr>
            <p:spPr bwMode="auto">
              <a:xfrm>
                <a:off x="4803163" y="1244752"/>
                <a:ext cx="1159098" cy="1416676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68" name="雲 167"/>
              <p:cNvSpPr/>
              <p:nvPr/>
            </p:nvSpPr>
            <p:spPr bwMode="auto">
              <a:xfrm>
                <a:off x="4224272" y="1920894"/>
                <a:ext cx="1159098" cy="1416676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69" name="雲 168"/>
              <p:cNvSpPr/>
              <p:nvPr/>
            </p:nvSpPr>
            <p:spPr bwMode="auto">
              <a:xfrm>
                <a:off x="5307110" y="1940211"/>
                <a:ext cx="1159098" cy="1416676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0" name="雲 169"/>
              <p:cNvSpPr/>
              <p:nvPr/>
            </p:nvSpPr>
            <p:spPr bwMode="auto">
              <a:xfrm>
                <a:off x="4790284" y="2785058"/>
                <a:ext cx="1159098" cy="1416676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1" name="雲 170"/>
              <p:cNvSpPr/>
              <p:nvPr/>
            </p:nvSpPr>
            <p:spPr bwMode="auto">
              <a:xfrm>
                <a:off x="5745332" y="2791501"/>
                <a:ext cx="1159098" cy="1416676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72" name="雲 171"/>
              <p:cNvSpPr/>
              <p:nvPr/>
            </p:nvSpPr>
            <p:spPr bwMode="auto">
              <a:xfrm>
                <a:off x="3851572" y="2791501"/>
                <a:ext cx="1159098" cy="1416676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CF6096F-92E1-49E2-A249-07709D103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/>
              <a:t>Basic Model</a:t>
            </a:r>
            <a:endParaRPr kumimoji="1" lang="ja-JP" altLang="en-US" sz="24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A7C7472-FDEF-4009-8D53-3A8CA49C8574}"/>
              </a:ext>
            </a:extLst>
          </p:cNvPr>
          <p:cNvSpPr txBox="1"/>
          <p:nvPr/>
        </p:nvSpPr>
        <p:spPr>
          <a:xfrm>
            <a:off x="361664" y="4284277"/>
            <a:ext cx="454451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>
                <a:solidFill>
                  <a:schemeClr val="dk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altLang="ja-JP" dirty="0"/>
              <a:t>F</a:t>
            </a:r>
            <a:r>
              <a:rPr lang="ja-JP" altLang="en-US" dirty="0"/>
              <a:t>：</a:t>
            </a:r>
            <a:r>
              <a:rPr lang="en-US" altLang="ja-JP" dirty="0"/>
              <a:t>Fraction of time at each place</a:t>
            </a:r>
            <a:endParaRPr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54E81C6-D2DB-443B-B201-0F3D386C8AAF}"/>
              </a:ext>
            </a:extLst>
          </p:cNvPr>
          <p:cNvSpPr txBox="1"/>
          <p:nvPr/>
        </p:nvSpPr>
        <p:spPr>
          <a:xfrm>
            <a:off x="5375975" y="4284277"/>
            <a:ext cx="304833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S</a:t>
            </a:r>
            <a:r>
              <a:rPr kumimoji="1" lang="ja-JP" altLang="en-US" dirty="0"/>
              <a:t>：</a:t>
            </a:r>
            <a:r>
              <a:rPr kumimoji="1" lang="en-US" altLang="ja-JP" dirty="0"/>
              <a:t>Dose Reduction Factor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54C3D5C-2A33-428C-B2E8-6B23EB752D1F}"/>
              </a:ext>
            </a:extLst>
          </p:cNvPr>
          <p:cNvSpPr txBox="1"/>
          <p:nvPr/>
        </p:nvSpPr>
        <p:spPr>
          <a:xfrm>
            <a:off x="192684" y="3658012"/>
            <a:ext cx="8859520" cy="4225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defTabSz="0" hangingPunct="1">
              <a:spcBef>
                <a:spcPct val="20000"/>
              </a:spcBef>
              <a:buFont typeface="Arial" pitchFamily="34" charset="0"/>
              <a:buNone/>
              <a:defRPr sz="1800">
                <a:latin typeface="Meiryo UI" panose="020B0604030504040204" pitchFamily="50" charset="-128"/>
                <a:ea typeface="Meiryo UI" panose="020B0604030504040204" pitchFamily="50" charset="-128"/>
                <a:sym typeface="Verdana" pitchFamily="34" charset="0"/>
              </a:defRPr>
            </a:lvl1pPr>
            <a:lvl2pPr marL="742950" indent="-285750" defTabSz="0" hangingPunct="1">
              <a:spcBef>
                <a:spcPct val="20000"/>
              </a:spcBef>
              <a:buFont typeface="Arial" pitchFamily="34" charset="0"/>
              <a:buChar char="–"/>
              <a:defRPr sz="1800">
                <a:latin typeface="Meiryo UI" panose="020B0604030504040204" pitchFamily="50" charset="-128"/>
                <a:ea typeface="Meiryo UI" panose="020B0604030504040204" pitchFamily="50" charset="-128"/>
                <a:sym typeface="Verdana" pitchFamily="34" charset="0"/>
              </a:defRPr>
            </a:lvl2pPr>
            <a:lvl3pPr marL="1143000" indent="-228600" defTabSz="0">
              <a:spcBef>
                <a:spcPct val="20000"/>
              </a:spcBef>
              <a:buFont typeface="Wingdings" panose="05000000000000000000" pitchFamily="2" charset="2"/>
              <a:buChar char="ü"/>
              <a:defRPr sz="1600">
                <a:latin typeface="Meiryo UI" panose="020B0604030504040204" pitchFamily="50" charset="-128"/>
                <a:ea typeface="Meiryo UI" panose="020B0604030504040204" pitchFamily="50" charset="-128"/>
                <a:sym typeface="Verdana" pitchFamily="34" charset="0"/>
              </a:defRPr>
            </a:lvl3pPr>
            <a:lvl4pPr marL="1600200" indent="-228600" defTabSz="0">
              <a:spcBef>
                <a:spcPct val="20000"/>
              </a:spcBef>
              <a:buFont typeface="Arial" pitchFamily="34" charset="0"/>
              <a:buChar char="–"/>
              <a:defRPr sz="1600">
                <a:latin typeface="Meiryo UI" panose="020B0604030504040204" pitchFamily="50" charset="-128"/>
                <a:ea typeface="Meiryo UI" panose="020B0604030504040204" pitchFamily="50" charset="-128"/>
                <a:sym typeface="Verdana" pitchFamily="34" charset="0"/>
              </a:defRPr>
            </a:lvl4pPr>
            <a:lvl5pPr marL="2057400" indent="-228600" defTabSz="0">
              <a:spcBef>
                <a:spcPct val="20000"/>
              </a:spcBef>
              <a:buFont typeface="Arial" pitchFamily="34" charset="0"/>
              <a:buChar char="»"/>
              <a:defRPr sz="1600">
                <a:latin typeface="Meiryo UI" panose="020B0604030504040204" pitchFamily="50" charset="-128"/>
                <a:ea typeface="Meiryo UI" panose="020B0604030504040204" pitchFamily="50" charset="-128"/>
                <a:sym typeface="Verdana" pitchFamily="34" charset="0"/>
              </a:defRPr>
            </a:lvl5pPr>
            <a:lvl6pPr marL="2514600" indent="-228600" defTabSz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ym typeface="Verdana" pitchFamily="34" charset="0"/>
              </a:defRPr>
            </a:lvl6pPr>
            <a:lvl7pPr marL="2971800" indent="-228600" defTabSz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ym typeface="Verdana" pitchFamily="34" charset="0"/>
              </a:defRPr>
            </a:lvl7pPr>
            <a:lvl8pPr marL="3429000" indent="-228600" defTabSz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ym typeface="Verdana" pitchFamily="34" charset="0"/>
              </a:defRPr>
            </a:lvl8pPr>
            <a:lvl9pPr marL="3886200" indent="-228600" defTabSz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ym typeface="Verdana" pitchFamily="34" charset="0"/>
              </a:defRPr>
            </a:lvl9pPr>
          </a:lstStyle>
          <a:p>
            <a:pPr algn="ctr"/>
            <a:r>
              <a:rPr lang="en-US" altLang="ja-JP" sz="2400" dirty="0"/>
              <a:t>S</a:t>
            </a:r>
            <a:r>
              <a:rPr lang="ja-JP" altLang="en-US" sz="2400" dirty="0"/>
              <a:t> </a:t>
            </a:r>
            <a:r>
              <a:rPr lang="en-US" altLang="ja-JP" sz="2400" dirty="0"/>
              <a:t>=</a:t>
            </a:r>
            <a:r>
              <a:rPr lang="ja-JP" altLang="en-US" sz="2400" dirty="0"/>
              <a:t> </a:t>
            </a:r>
            <a:r>
              <a:rPr lang="en-US" altLang="ja-JP" sz="2400" dirty="0"/>
              <a:t>F</a:t>
            </a:r>
            <a:r>
              <a:rPr lang="en-US" altLang="ja-JP" sz="1200" dirty="0"/>
              <a:t>1</a:t>
            </a:r>
            <a:r>
              <a:rPr lang="en-US" altLang="ja-JP" sz="2400" dirty="0"/>
              <a:t> × S</a:t>
            </a:r>
            <a:r>
              <a:rPr lang="en-US" altLang="ja-JP" sz="1200" dirty="0"/>
              <a:t>1</a:t>
            </a:r>
            <a:r>
              <a:rPr lang="ja-JP" altLang="en-US" sz="2400" dirty="0"/>
              <a:t> </a:t>
            </a:r>
            <a:r>
              <a:rPr lang="en-US" altLang="ja-JP" sz="2400" dirty="0"/>
              <a:t>+</a:t>
            </a:r>
            <a:r>
              <a:rPr lang="ja-JP" altLang="en-US" sz="2400" dirty="0"/>
              <a:t> </a:t>
            </a:r>
            <a:r>
              <a:rPr lang="en-US" altLang="ja-JP" sz="2400" dirty="0"/>
              <a:t>F</a:t>
            </a:r>
            <a:r>
              <a:rPr lang="en-US" altLang="ja-JP" sz="1200" dirty="0"/>
              <a:t>2</a:t>
            </a:r>
            <a:r>
              <a:rPr lang="en-US" altLang="ja-JP" sz="2400" dirty="0"/>
              <a:t> × S</a:t>
            </a:r>
            <a:r>
              <a:rPr lang="en-US" altLang="ja-JP" sz="1200" dirty="0"/>
              <a:t>2</a:t>
            </a:r>
            <a:r>
              <a:rPr lang="ja-JP" altLang="en-US" sz="2400" dirty="0"/>
              <a:t> </a:t>
            </a:r>
            <a:r>
              <a:rPr lang="en-US" altLang="ja-JP" sz="2400" dirty="0"/>
              <a:t>+</a:t>
            </a:r>
            <a:r>
              <a:rPr lang="ja-JP" altLang="en-US" sz="2400" dirty="0"/>
              <a:t> </a:t>
            </a:r>
            <a:r>
              <a:rPr lang="en-US" altLang="ja-JP" sz="2400" dirty="0"/>
              <a:t>F</a:t>
            </a:r>
            <a:r>
              <a:rPr lang="en-US" altLang="ja-JP" sz="1200" dirty="0"/>
              <a:t>3</a:t>
            </a:r>
            <a:r>
              <a:rPr lang="en-US" altLang="ja-JP" sz="2400" dirty="0"/>
              <a:t> × S</a:t>
            </a:r>
            <a:r>
              <a:rPr lang="en-US" altLang="ja-JP" sz="1200" dirty="0"/>
              <a:t>3</a:t>
            </a:r>
            <a:r>
              <a:rPr lang="ja-JP" altLang="en-US" sz="2400" dirty="0"/>
              <a:t> </a:t>
            </a:r>
            <a:r>
              <a:rPr lang="en-US" altLang="ja-JP" sz="2400" dirty="0"/>
              <a:t>+</a:t>
            </a:r>
            <a:r>
              <a:rPr lang="ja-JP" altLang="en-US" sz="2400" dirty="0"/>
              <a:t> Ｆ</a:t>
            </a:r>
            <a:r>
              <a:rPr lang="en-US" altLang="ja-JP" sz="1200" dirty="0"/>
              <a:t>4</a:t>
            </a:r>
            <a:r>
              <a:rPr lang="en-US" altLang="ja-JP" sz="2400" dirty="0"/>
              <a:t> ×</a:t>
            </a:r>
            <a:r>
              <a:rPr lang="ja-JP" altLang="en-US" sz="2400" dirty="0"/>
              <a:t>Ｓ</a:t>
            </a:r>
            <a:r>
              <a:rPr lang="en-US" altLang="ja-JP" sz="1200" dirty="0"/>
              <a:t>4</a:t>
            </a:r>
            <a:endParaRPr lang="ja-JP" altLang="en-US" sz="24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0FB40E7-F4B4-4570-A13C-8FCFF4BF2FFD}"/>
              </a:ext>
            </a:extLst>
          </p:cNvPr>
          <p:cNvSpPr txBox="1"/>
          <p:nvPr/>
        </p:nvSpPr>
        <p:spPr>
          <a:xfrm>
            <a:off x="512911" y="1690479"/>
            <a:ext cx="1561646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Outdoor (1)</a:t>
            </a:r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4F95353-52B4-482D-A697-8C13F1981C17}"/>
              </a:ext>
            </a:extLst>
          </p:cNvPr>
          <p:cNvSpPr txBox="1"/>
          <p:nvPr/>
        </p:nvSpPr>
        <p:spPr>
          <a:xfrm>
            <a:off x="2767470" y="1690479"/>
            <a:ext cx="129715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Home (2)</a:t>
            </a:r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947A3DC-E9D1-4995-A5FE-4E25C8DFA4D1}"/>
              </a:ext>
            </a:extLst>
          </p:cNvPr>
          <p:cNvSpPr txBox="1"/>
          <p:nvPr/>
        </p:nvSpPr>
        <p:spPr>
          <a:xfrm>
            <a:off x="5037021" y="1690479"/>
            <a:ext cx="1438151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Vehicle (3)	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D1C2BA3-774F-47AD-9137-F81B623CB851}"/>
              </a:ext>
            </a:extLst>
          </p:cNvPr>
          <p:cNvSpPr txBox="1"/>
          <p:nvPr/>
        </p:nvSpPr>
        <p:spPr>
          <a:xfrm>
            <a:off x="6823248" y="1690479"/>
            <a:ext cx="215956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Office/School (4)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 bwMode="auto">
          <a:xfrm>
            <a:off x="443740" y="1048292"/>
            <a:ext cx="8222424" cy="46078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rPr>
              <a:t>Places where people spend time in their daily lives are divided into 4 categories</a:t>
            </a:r>
            <a:endParaRPr lang="ja-JP" altLang="en-US" dirty="0">
              <a:solidFill>
                <a:schemeClr val="tx1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6823085" y="2242699"/>
            <a:ext cx="2171719" cy="1164564"/>
            <a:chOff x="10339018" y="2935741"/>
            <a:chExt cx="1779621" cy="954305"/>
          </a:xfrm>
          <a:solidFill>
            <a:schemeClr val="bg1"/>
          </a:solidFill>
        </p:grpSpPr>
        <p:sp>
          <p:nvSpPr>
            <p:cNvPr id="21" name="正方形/長方形 20"/>
            <p:cNvSpPr/>
            <p:nvPr/>
          </p:nvSpPr>
          <p:spPr bwMode="auto">
            <a:xfrm>
              <a:off x="10423013" y="3134184"/>
              <a:ext cx="1581150" cy="6120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10546883" y="3242884"/>
              <a:ext cx="1333410" cy="411860"/>
              <a:chOff x="10552662" y="3071806"/>
              <a:chExt cx="1333410" cy="411860"/>
            </a:xfrm>
            <a:grpFill/>
          </p:grpSpPr>
          <p:grpSp>
            <p:nvGrpSpPr>
              <p:cNvPr id="71" name="グループ化 70"/>
              <p:cNvGrpSpPr/>
              <p:nvPr/>
            </p:nvGrpSpPr>
            <p:grpSpPr>
              <a:xfrm>
                <a:off x="10552662" y="3073482"/>
                <a:ext cx="441489" cy="410184"/>
                <a:chOff x="10484343" y="3071806"/>
                <a:chExt cx="441489" cy="410184"/>
              </a:xfrm>
              <a:grpFill/>
            </p:grpSpPr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10484343" y="3071806"/>
                  <a:ext cx="441489" cy="108000"/>
                  <a:chOff x="10480797" y="3071806"/>
                  <a:chExt cx="441489" cy="108000"/>
                </a:xfrm>
                <a:grpFill/>
              </p:grpSpPr>
              <p:grpSp>
                <p:nvGrpSpPr>
                  <p:cNvPr id="124" name="グループ化 123"/>
                  <p:cNvGrpSpPr/>
                  <p:nvPr/>
                </p:nvGrpSpPr>
                <p:grpSpPr>
                  <a:xfrm>
                    <a:off x="10480797" y="307180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31" name="正方形/長方形 130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32" name="正方形/長方形 131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125" name="グループ化 124"/>
                  <p:cNvGrpSpPr/>
                  <p:nvPr/>
                </p:nvGrpSpPr>
                <p:grpSpPr>
                  <a:xfrm>
                    <a:off x="10645966" y="307180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29" name="正方形/長方形 128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30" name="正方形/長方形 129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126" name="グループ化 125"/>
                  <p:cNvGrpSpPr/>
                  <p:nvPr/>
                </p:nvGrpSpPr>
                <p:grpSpPr>
                  <a:xfrm>
                    <a:off x="10811136" y="307180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27" name="正方形/長方形 126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28" name="正方形/長方形 127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04" name="グループ化 103"/>
                <p:cNvGrpSpPr/>
                <p:nvPr/>
              </p:nvGrpSpPr>
              <p:grpSpPr>
                <a:xfrm>
                  <a:off x="10484343" y="3223616"/>
                  <a:ext cx="441489" cy="108000"/>
                  <a:chOff x="10482372" y="3223616"/>
                  <a:chExt cx="441489" cy="108000"/>
                </a:xfrm>
                <a:grpFill/>
              </p:grpSpPr>
              <p:grpSp>
                <p:nvGrpSpPr>
                  <p:cNvPr id="115" name="グループ化 114"/>
                  <p:cNvGrpSpPr/>
                  <p:nvPr/>
                </p:nvGrpSpPr>
                <p:grpSpPr>
                  <a:xfrm>
                    <a:off x="10482372" y="322361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22" name="正方形/長方形 121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23" name="正方形/長方形 122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116" name="グループ化 115"/>
                  <p:cNvGrpSpPr/>
                  <p:nvPr/>
                </p:nvGrpSpPr>
                <p:grpSpPr>
                  <a:xfrm>
                    <a:off x="10647541" y="322361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20" name="正方形/長方形 119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21" name="正方形/長方形 120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117" name="グループ化 116"/>
                  <p:cNvGrpSpPr/>
                  <p:nvPr/>
                </p:nvGrpSpPr>
                <p:grpSpPr>
                  <a:xfrm>
                    <a:off x="10812711" y="322361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18" name="正方形/長方形 117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19" name="正方形/長方形 118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05" name="グループ化 104"/>
                <p:cNvGrpSpPr/>
                <p:nvPr/>
              </p:nvGrpSpPr>
              <p:grpSpPr>
                <a:xfrm>
                  <a:off x="10484343" y="3373990"/>
                  <a:ext cx="441489" cy="108000"/>
                  <a:chOff x="10487888" y="3373990"/>
                  <a:chExt cx="441489" cy="108000"/>
                </a:xfrm>
                <a:grpFill/>
              </p:grpSpPr>
              <p:grpSp>
                <p:nvGrpSpPr>
                  <p:cNvPr id="106" name="グループ化 105"/>
                  <p:cNvGrpSpPr/>
                  <p:nvPr/>
                </p:nvGrpSpPr>
                <p:grpSpPr>
                  <a:xfrm>
                    <a:off x="10487888" y="3373990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13" name="正方形/長方形 112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14" name="正方形/長方形 113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107" name="グループ化 106"/>
                  <p:cNvGrpSpPr/>
                  <p:nvPr/>
                </p:nvGrpSpPr>
                <p:grpSpPr>
                  <a:xfrm>
                    <a:off x="10653058" y="3373990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11" name="正方形/長方形 110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12" name="正方形/長方形 111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108" name="グループ化 107"/>
                  <p:cNvGrpSpPr/>
                  <p:nvPr/>
                </p:nvGrpSpPr>
                <p:grpSpPr>
                  <a:xfrm>
                    <a:off x="10818227" y="3373990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09" name="正方形/長方形 108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10" name="正方形/長方形 109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11444583" y="3071806"/>
                <a:ext cx="441489" cy="410184"/>
                <a:chOff x="10484343" y="3071806"/>
                <a:chExt cx="441489" cy="410184"/>
              </a:xfrm>
              <a:grpFill/>
            </p:grpSpPr>
            <p:grpSp>
              <p:nvGrpSpPr>
                <p:cNvPr id="73" name="グループ化 72"/>
                <p:cNvGrpSpPr/>
                <p:nvPr/>
              </p:nvGrpSpPr>
              <p:grpSpPr>
                <a:xfrm>
                  <a:off x="10484343" y="3071806"/>
                  <a:ext cx="441489" cy="108000"/>
                  <a:chOff x="10480797" y="3071806"/>
                  <a:chExt cx="441489" cy="108000"/>
                </a:xfrm>
                <a:grpFill/>
              </p:grpSpPr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10480797" y="307180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101" name="正方形/長方形 100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02" name="正方形/長方形 101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95" name="グループ化 94"/>
                  <p:cNvGrpSpPr/>
                  <p:nvPr/>
                </p:nvGrpSpPr>
                <p:grpSpPr>
                  <a:xfrm>
                    <a:off x="10645966" y="307180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99" name="正方形/長方形 98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00" name="正方形/長方形 99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96" name="グループ化 95"/>
                  <p:cNvGrpSpPr/>
                  <p:nvPr/>
                </p:nvGrpSpPr>
                <p:grpSpPr>
                  <a:xfrm>
                    <a:off x="10811136" y="307180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97" name="正方形/長方形 96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98" name="正方形/長方形 97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10484343" y="3223616"/>
                  <a:ext cx="441489" cy="108000"/>
                  <a:chOff x="10482372" y="3223616"/>
                  <a:chExt cx="441489" cy="108000"/>
                </a:xfrm>
                <a:grpFill/>
              </p:grpSpPr>
              <p:grpSp>
                <p:nvGrpSpPr>
                  <p:cNvPr id="85" name="グループ化 84"/>
                  <p:cNvGrpSpPr/>
                  <p:nvPr/>
                </p:nvGrpSpPr>
                <p:grpSpPr>
                  <a:xfrm>
                    <a:off x="10482372" y="322361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92" name="正方形/長方形 91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93" name="正方形/長方形 92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86" name="グループ化 85"/>
                  <p:cNvGrpSpPr/>
                  <p:nvPr/>
                </p:nvGrpSpPr>
                <p:grpSpPr>
                  <a:xfrm>
                    <a:off x="10647541" y="322361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90" name="正方形/長方形 89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91" name="正方形/長方形 90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87" name="グループ化 86"/>
                  <p:cNvGrpSpPr/>
                  <p:nvPr/>
                </p:nvGrpSpPr>
                <p:grpSpPr>
                  <a:xfrm>
                    <a:off x="10812711" y="3223616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88" name="正方形/長方形 87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89" name="正方形/長方形 88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5" name="グループ化 74"/>
                <p:cNvGrpSpPr/>
                <p:nvPr/>
              </p:nvGrpSpPr>
              <p:grpSpPr>
                <a:xfrm>
                  <a:off x="10484343" y="3373990"/>
                  <a:ext cx="441489" cy="108000"/>
                  <a:chOff x="10487888" y="3373990"/>
                  <a:chExt cx="441489" cy="108000"/>
                </a:xfrm>
                <a:grpFill/>
              </p:grpSpPr>
              <p:grpSp>
                <p:nvGrpSpPr>
                  <p:cNvPr id="76" name="グループ化 75"/>
                  <p:cNvGrpSpPr/>
                  <p:nvPr/>
                </p:nvGrpSpPr>
                <p:grpSpPr>
                  <a:xfrm>
                    <a:off x="10487888" y="3373990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83" name="正方形/長方形 82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84" name="正方形/長方形 83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77" name="グループ化 76"/>
                  <p:cNvGrpSpPr/>
                  <p:nvPr/>
                </p:nvGrpSpPr>
                <p:grpSpPr>
                  <a:xfrm>
                    <a:off x="10653058" y="3373990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81" name="正方形/長方形 80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82" name="正方形/長方形 81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  <p:grpSp>
                <p:nvGrpSpPr>
                  <p:cNvPr id="78" name="グループ化 77"/>
                  <p:cNvGrpSpPr/>
                  <p:nvPr/>
                </p:nvGrpSpPr>
                <p:grpSpPr>
                  <a:xfrm>
                    <a:off x="10818227" y="3373990"/>
                    <a:ext cx="111150" cy="108000"/>
                    <a:chOff x="8053327" y="2855218"/>
                    <a:chExt cx="111150" cy="108000"/>
                  </a:xfrm>
                  <a:grpFill/>
                </p:grpSpPr>
                <p:sp>
                  <p:nvSpPr>
                    <p:cNvPr id="79" name="正方形/長方形 78"/>
                    <p:cNvSpPr/>
                    <p:nvPr/>
                  </p:nvSpPr>
                  <p:spPr bwMode="auto">
                    <a:xfrm>
                      <a:off x="805332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80" name="正方形/長方形 79"/>
                    <p:cNvSpPr/>
                    <p:nvPr/>
                  </p:nvSpPr>
                  <p:spPr bwMode="auto">
                    <a:xfrm>
                      <a:off x="8110477" y="2855218"/>
                      <a:ext cx="54000" cy="108000"/>
                    </a:xfrm>
                    <a:prstGeom prst="rect">
                      <a:avLst/>
                    </a:prstGeom>
                    <a:grp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23" name="グループ化 22"/>
            <p:cNvGrpSpPr/>
            <p:nvPr/>
          </p:nvGrpSpPr>
          <p:grpSpPr>
            <a:xfrm>
              <a:off x="10979588" y="2935741"/>
              <a:ext cx="468000" cy="810443"/>
              <a:chOff x="9497184" y="2832969"/>
              <a:chExt cx="468000" cy="810443"/>
            </a:xfrm>
            <a:grpFill/>
          </p:grpSpPr>
          <p:sp>
            <p:nvSpPr>
              <p:cNvPr id="54" name="正方形/長方形 53"/>
              <p:cNvSpPr/>
              <p:nvPr/>
            </p:nvSpPr>
            <p:spPr bwMode="auto">
              <a:xfrm>
                <a:off x="9556559" y="2832969"/>
                <a:ext cx="349250" cy="806184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55" name="正方形/長方形 54"/>
              <p:cNvSpPr/>
              <p:nvPr/>
            </p:nvSpPr>
            <p:spPr bwMode="auto">
              <a:xfrm>
                <a:off x="9677184" y="3056767"/>
                <a:ext cx="108000" cy="108000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>
                <a:off x="9677184" y="3213015"/>
                <a:ext cx="108000" cy="108000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>
                <a:off x="9497184" y="3374349"/>
                <a:ext cx="468000" cy="269063"/>
                <a:chOff x="9497184" y="3364825"/>
                <a:chExt cx="468000" cy="269063"/>
              </a:xfrm>
              <a:grpFill/>
            </p:grpSpPr>
            <p:sp>
              <p:nvSpPr>
                <p:cNvPr id="69" name="正方形/長方形 68"/>
                <p:cNvSpPr/>
                <p:nvPr/>
              </p:nvSpPr>
              <p:spPr bwMode="auto">
                <a:xfrm>
                  <a:off x="9497184" y="3364825"/>
                  <a:ext cx="468000" cy="45719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 bwMode="auto">
                <a:xfrm>
                  <a:off x="9497184" y="3409296"/>
                  <a:ext cx="468000" cy="224592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9618488" y="3462474"/>
                <a:ext cx="225393" cy="180000"/>
                <a:chOff x="9628020" y="3462474"/>
                <a:chExt cx="225393" cy="180000"/>
              </a:xfrm>
              <a:grpFill/>
            </p:grpSpPr>
            <p:grpSp>
              <p:nvGrpSpPr>
                <p:cNvPr id="63" name="グループ化 62"/>
                <p:cNvGrpSpPr/>
                <p:nvPr/>
              </p:nvGrpSpPr>
              <p:grpSpPr>
                <a:xfrm>
                  <a:off x="9628020" y="3462474"/>
                  <a:ext cx="111150" cy="180000"/>
                  <a:chOff x="8053327" y="2855218"/>
                  <a:chExt cx="111150" cy="108000"/>
                </a:xfrm>
                <a:grpFill/>
              </p:grpSpPr>
              <p:sp>
                <p:nvSpPr>
                  <p:cNvPr id="67" name="正方形/長方形 66"/>
                  <p:cNvSpPr/>
                  <p:nvPr/>
                </p:nvSpPr>
                <p:spPr bwMode="auto">
                  <a:xfrm>
                    <a:off x="8053327" y="2855218"/>
                    <a:ext cx="54000" cy="10800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8" name="正方形/長方形 67"/>
                  <p:cNvSpPr/>
                  <p:nvPr/>
                </p:nvSpPr>
                <p:spPr bwMode="auto">
                  <a:xfrm>
                    <a:off x="8110477" y="2855218"/>
                    <a:ext cx="54000" cy="10800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ＭＳ Ｐゴシック" pitchFamily="50" charset="-128"/>
                    </a:endParaRPr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9742263" y="3462474"/>
                  <a:ext cx="111150" cy="180000"/>
                  <a:chOff x="8053327" y="2855218"/>
                  <a:chExt cx="111150" cy="108000"/>
                </a:xfrm>
                <a:grpFill/>
              </p:grpSpPr>
              <p:sp>
                <p:nvSpPr>
                  <p:cNvPr id="65" name="正方形/長方形 64"/>
                  <p:cNvSpPr/>
                  <p:nvPr/>
                </p:nvSpPr>
                <p:spPr bwMode="auto">
                  <a:xfrm>
                    <a:off x="8053327" y="2855218"/>
                    <a:ext cx="54000" cy="10800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6" name="正方形/長方形 65"/>
                  <p:cNvSpPr/>
                  <p:nvPr/>
                </p:nvSpPr>
                <p:spPr bwMode="auto">
                  <a:xfrm>
                    <a:off x="8110477" y="2855218"/>
                    <a:ext cx="54000" cy="10800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9659184" y="2861541"/>
                <a:ext cx="144000" cy="144000"/>
                <a:chOff x="9661395" y="2861541"/>
                <a:chExt cx="144000" cy="144000"/>
              </a:xfrm>
              <a:grpFill/>
            </p:grpSpPr>
            <p:sp>
              <p:nvSpPr>
                <p:cNvPr id="60" name="円/楕円 59"/>
                <p:cNvSpPr/>
                <p:nvPr/>
              </p:nvSpPr>
              <p:spPr bwMode="auto">
                <a:xfrm>
                  <a:off x="9661395" y="2861541"/>
                  <a:ext cx="144000" cy="144000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cxnSp>
              <p:nvCxnSpPr>
                <p:cNvPr id="61" name="直線コネクタ 60"/>
                <p:cNvCxnSpPr/>
                <p:nvPr/>
              </p:nvCxnSpPr>
              <p:spPr bwMode="auto">
                <a:xfrm>
                  <a:off x="9734406" y="2897709"/>
                  <a:ext cx="0" cy="4299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2" name="直線コネクタ 61"/>
                <p:cNvCxnSpPr/>
                <p:nvPr/>
              </p:nvCxnSpPr>
              <p:spPr bwMode="auto">
                <a:xfrm rot="16200000">
                  <a:off x="9753524" y="2916827"/>
                  <a:ext cx="0" cy="4299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24" name="グループ化 23"/>
            <p:cNvGrpSpPr/>
            <p:nvPr/>
          </p:nvGrpSpPr>
          <p:grpSpPr>
            <a:xfrm>
              <a:off x="10339018" y="3312339"/>
              <a:ext cx="1779621" cy="577707"/>
              <a:chOff x="7085074" y="2687226"/>
              <a:chExt cx="1779621" cy="577707"/>
            </a:xfrm>
            <a:grpFill/>
          </p:grpSpPr>
          <p:sp>
            <p:nvSpPr>
              <p:cNvPr id="27" name="正方形/長方形 26"/>
              <p:cNvSpPr/>
              <p:nvPr/>
            </p:nvSpPr>
            <p:spPr bwMode="auto">
              <a:xfrm>
                <a:off x="7162800" y="2891022"/>
                <a:ext cx="88321" cy="219980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28" name="雲 27"/>
              <p:cNvSpPr/>
              <p:nvPr/>
            </p:nvSpPr>
            <p:spPr bwMode="auto">
              <a:xfrm>
                <a:off x="7101800" y="2687226"/>
                <a:ext cx="247650" cy="310696"/>
              </a:xfrm>
              <a:prstGeom prst="cloud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7284472" y="2687226"/>
                <a:ext cx="247650" cy="423776"/>
                <a:chOff x="7284472" y="2687226"/>
                <a:chExt cx="247650" cy="423776"/>
              </a:xfrm>
              <a:grpFill/>
            </p:grpSpPr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7345472" y="2891022"/>
                  <a:ext cx="88321" cy="219980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3" name="雲 52"/>
                <p:cNvSpPr/>
                <p:nvPr/>
              </p:nvSpPr>
              <p:spPr bwMode="auto">
                <a:xfrm>
                  <a:off x="7284472" y="2687226"/>
                  <a:ext cx="247650" cy="310696"/>
                </a:xfrm>
                <a:prstGeom prst="clou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>
                <a:off x="8378555" y="2687226"/>
                <a:ext cx="247650" cy="423776"/>
                <a:chOff x="7284472" y="2687226"/>
                <a:chExt cx="247650" cy="423776"/>
              </a:xfrm>
              <a:grpFill/>
            </p:grpSpPr>
            <p:sp>
              <p:nvSpPr>
                <p:cNvPr id="50" name="正方形/長方形 49"/>
                <p:cNvSpPr/>
                <p:nvPr/>
              </p:nvSpPr>
              <p:spPr bwMode="auto">
                <a:xfrm>
                  <a:off x="7345472" y="2891022"/>
                  <a:ext cx="88321" cy="219980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1" name="雲 50"/>
                <p:cNvSpPr/>
                <p:nvPr/>
              </p:nvSpPr>
              <p:spPr bwMode="auto">
                <a:xfrm>
                  <a:off x="7284472" y="2687226"/>
                  <a:ext cx="247650" cy="310696"/>
                </a:xfrm>
                <a:prstGeom prst="clou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8563380" y="2687526"/>
                <a:ext cx="247650" cy="423776"/>
                <a:chOff x="7284472" y="2687226"/>
                <a:chExt cx="247650" cy="423776"/>
              </a:xfrm>
              <a:grpFill/>
            </p:grpSpPr>
            <p:sp>
              <p:nvSpPr>
                <p:cNvPr id="48" name="正方形/長方形 47"/>
                <p:cNvSpPr/>
                <p:nvPr/>
              </p:nvSpPr>
              <p:spPr bwMode="auto">
                <a:xfrm>
                  <a:off x="7345472" y="2891022"/>
                  <a:ext cx="88321" cy="219980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49" name="雲 48"/>
                <p:cNvSpPr/>
                <p:nvPr/>
              </p:nvSpPr>
              <p:spPr bwMode="auto">
                <a:xfrm>
                  <a:off x="7284472" y="2687226"/>
                  <a:ext cx="247650" cy="310696"/>
                </a:xfrm>
                <a:prstGeom prst="cloud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0" name="正方形/長方形 39"/>
              <p:cNvSpPr/>
              <p:nvPr/>
            </p:nvSpPr>
            <p:spPr bwMode="auto">
              <a:xfrm>
                <a:off x="8220553" y="2997922"/>
                <a:ext cx="644142" cy="261362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41" name="正方形/長方形 40"/>
              <p:cNvSpPr/>
              <p:nvPr/>
            </p:nvSpPr>
            <p:spPr bwMode="auto">
              <a:xfrm>
                <a:off x="7085074" y="2997922"/>
                <a:ext cx="587500" cy="261362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42" name="正方形/長方形 41"/>
              <p:cNvSpPr/>
              <p:nvPr/>
            </p:nvSpPr>
            <p:spPr bwMode="auto">
              <a:xfrm>
                <a:off x="7650449" y="2960208"/>
                <a:ext cx="92009" cy="299076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 bwMode="auto">
              <a:xfrm>
                <a:off x="8171677" y="2965857"/>
                <a:ext cx="92009" cy="299076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 bwMode="auto">
              <a:xfrm>
                <a:off x="7622196" y="2942930"/>
                <a:ext cx="144000" cy="36000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 bwMode="auto">
              <a:xfrm>
                <a:off x="8145576" y="2942930"/>
                <a:ext cx="144000" cy="36000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33" name="グループ化 132"/>
          <p:cNvGrpSpPr/>
          <p:nvPr/>
        </p:nvGrpSpPr>
        <p:grpSpPr>
          <a:xfrm>
            <a:off x="4793363" y="2441142"/>
            <a:ext cx="1779950" cy="1046523"/>
            <a:chOff x="1016757" y="2191403"/>
            <a:chExt cx="6692580" cy="4202385"/>
          </a:xfrm>
        </p:grpSpPr>
        <p:sp>
          <p:nvSpPr>
            <p:cNvPr id="134" name="フリーフォーム 133"/>
            <p:cNvSpPr/>
            <p:nvPr/>
          </p:nvSpPr>
          <p:spPr bwMode="auto">
            <a:xfrm>
              <a:off x="2126167" y="2191403"/>
              <a:ext cx="5583170" cy="3243754"/>
            </a:xfrm>
            <a:custGeom>
              <a:avLst/>
              <a:gdLst>
                <a:gd name="connsiteX0" fmla="*/ 33708 w 5583170"/>
                <a:gd name="connsiteY0" fmla="*/ 1761795 h 3243754"/>
                <a:gd name="connsiteX1" fmla="*/ 49473 w 5583170"/>
                <a:gd name="connsiteY1" fmla="*/ 1698733 h 3243754"/>
                <a:gd name="connsiteX2" fmla="*/ 506673 w 5583170"/>
                <a:gd name="connsiteY2" fmla="*/ 1083878 h 3243754"/>
                <a:gd name="connsiteX3" fmla="*/ 900811 w 5583170"/>
                <a:gd name="connsiteY3" fmla="*/ 658209 h 3243754"/>
                <a:gd name="connsiteX4" fmla="*/ 1468370 w 5583170"/>
                <a:gd name="connsiteY4" fmla="*/ 248306 h 3243754"/>
                <a:gd name="connsiteX5" fmla="*/ 2367004 w 5583170"/>
                <a:gd name="connsiteY5" fmla="*/ 27589 h 3243754"/>
                <a:gd name="connsiteX6" fmla="*/ 3123749 w 5583170"/>
                <a:gd name="connsiteY6" fmla="*/ 27589 h 3243754"/>
                <a:gd name="connsiteX7" fmla="*/ 4164273 w 5583170"/>
                <a:gd name="connsiteY7" fmla="*/ 248306 h 3243754"/>
                <a:gd name="connsiteX8" fmla="*/ 4873721 w 5583170"/>
                <a:gd name="connsiteY8" fmla="*/ 721271 h 3243754"/>
                <a:gd name="connsiteX9" fmla="*/ 5393983 w 5583170"/>
                <a:gd name="connsiteY9" fmla="*/ 1493782 h 3243754"/>
                <a:gd name="connsiteX10" fmla="*/ 5551639 w 5583170"/>
                <a:gd name="connsiteY10" fmla="*/ 2297823 h 3243754"/>
                <a:gd name="connsiteX11" fmla="*/ 5583170 w 5583170"/>
                <a:gd name="connsiteY11" fmla="*/ 3243754 h 3243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83170" h="3243754">
                  <a:moveTo>
                    <a:pt x="33708" y="1761795"/>
                  </a:moveTo>
                  <a:cubicBezTo>
                    <a:pt x="2177" y="1786757"/>
                    <a:pt x="-29354" y="1811719"/>
                    <a:pt x="49473" y="1698733"/>
                  </a:cubicBezTo>
                  <a:cubicBezTo>
                    <a:pt x="128300" y="1585747"/>
                    <a:pt x="364783" y="1257299"/>
                    <a:pt x="506673" y="1083878"/>
                  </a:cubicBezTo>
                  <a:cubicBezTo>
                    <a:pt x="648563" y="910457"/>
                    <a:pt x="740528" y="797471"/>
                    <a:pt x="900811" y="658209"/>
                  </a:cubicBezTo>
                  <a:cubicBezTo>
                    <a:pt x="1061094" y="518947"/>
                    <a:pt x="1224005" y="353409"/>
                    <a:pt x="1468370" y="248306"/>
                  </a:cubicBezTo>
                  <a:cubicBezTo>
                    <a:pt x="1712735" y="143203"/>
                    <a:pt x="2091107" y="64375"/>
                    <a:pt x="2367004" y="27589"/>
                  </a:cubicBezTo>
                  <a:cubicBezTo>
                    <a:pt x="2642901" y="-9197"/>
                    <a:pt x="2824204" y="-9197"/>
                    <a:pt x="3123749" y="27589"/>
                  </a:cubicBezTo>
                  <a:cubicBezTo>
                    <a:pt x="3423294" y="64375"/>
                    <a:pt x="3872611" y="132692"/>
                    <a:pt x="4164273" y="248306"/>
                  </a:cubicBezTo>
                  <a:cubicBezTo>
                    <a:pt x="4455935" y="363920"/>
                    <a:pt x="4668769" y="513692"/>
                    <a:pt x="4873721" y="721271"/>
                  </a:cubicBezTo>
                  <a:cubicBezTo>
                    <a:pt x="5078673" y="928850"/>
                    <a:pt x="5280997" y="1231023"/>
                    <a:pt x="5393983" y="1493782"/>
                  </a:cubicBezTo>
                  <a:cubicBezTo>
                    <a:pt x="5506969" y="1756541"/>
                    <a:pt x="5520108" y="2006161"/>
                    <a:pt x="5551639" y="2297823"/>
                  </a:cubicBezTo>
                  <a:cubicBezTo>
                    <a:pt x="5583170" y="2589485"/>
                    <a:pt x="5583170" y="2916619"/>
                    <a:pt x="5583170" y="3243754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35" name="フリーフォーム 134"/>
            <p:cNvSpPr/>
            <p:nvPr/>
          </p:nvSpPr>
          <p:spPr bwMode="auto">
            <a:xfrm>
              <a:off x="1016757" y="3941379"/>
              <a:ext cx="1095822" cy="1513490"/>
            </a:xfrm>
            <a:custGeom>
              <a:avLst/>
              <a:gdLst>
                <a:gd name="connsiteX0" fmla="*/ 1095822 w 1095822"/>
                <a:gd name="connsiteY0" fmla="*/ 0 h 1513490"/>
                <a:gd name="connsiteX1" fmla="*/ 512498 w 1095822"/>
                <a:gd name="connsiteY1" fmla="*/ 283780 h 1513490"/>
                <a:gd name="connsiteX2" fmla="*/ 86829 w 1095822"/>
                <a:gd name="connsiteY2" fmla="*/ 614855 h 1513490"/>
                <a:gd name="connsiteX3" fmla="*/ 8002 w 1095822"/>
                <a:gd name="connsiteY3" fmla="*/ 945931 h 1513490"/>
                <a:gd name="connsiteX4" fmla="*/ 8002 w 1095822"/>
                <a:gd name="connsiteY4" fmla="*/ 1245476 h 1513490"/>
                <a:gd name="connsiteX5" fmla="*/ 55298 w 1095822"/>
                <a:gd name="connsiteY5" fmla="*/ 1513490 h 1513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5822" h="1513490">
                  <a:moveTo>
                    <a:pt x="1095822" y="0"/>
                  </a:moveTo>
                  <a:cubicBezTo>
                    <a:pt x="888242" y="90652"/>
                    <a:pt x="680663" y="181304"/>
                    <a:pt x="512498" y="283780"/>
                  </a:cubicBezTo>
                  <a:cubicBezTo>
                    <a:pt x="344332" y="386256"/>
                    <a:pt x="170912" y="504497"/>
                    <a:pt x="86829" y="614855"/>
                  </a:cubicBezTo>
                  <a:cubicBezTo>
                    <a:pt x="2746" y="725213"/>
                    <a:pt x="21140" y="840828"/>
                    <a:pt x="8002" y="945931"/>
                  </a:cubicBezTo>
                  <a:cubicBezTo>
                    <a:pt x="-5136" y="1051035"/>
                    <a:pt x="119" y="1150883"/>
                    <a:pt x="8002" y="1245476"/>
                  </a:cubicBezTo>
                  <a:cubicBezTo>
                    <a:pt x="15885" y="1340069"/>
                    <a:pt x="35591" y="1426779"/>
                    <a:pt x="55298" y="151349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36" name="円/楕円 135"/>
            <p:cNvSpPr/>
            <p:nvPr/>
          </p:nvSpPr>
          <p:spPr bwMode="auto">
            <a:xfrm>
              <a:off x="2126167" y="4810931"/>
              <a:ext cx="1440000" cy="144000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37" name="円/楕円 136"/>
            <p:cNvSpPr/>
            <p:nvPr/>
          </p:nvSpPr>
          <p:spPr bwMode="auto">
            <a:xfrm>
              <a:off x="2306167" y="4990931"/>
              <a:ext cx="1080000" cy="108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38" name="円/楕円 137"/>
            <p:cNvSpPr/>
            <p:nvPr/>
          </p:nvSpPr>
          <p:spPr bwMode="auto">
            <a:xfrm>
              <a:off x="5507514" y="4810931"/>
              <a:ext cx="1440000" cy="144000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39" name="円/楕円 138"/>
            <p:cNvSpPr/>
            <p:nvPr/>
          </p:nvSpPr>
          <p:spPr bwMode="auto">
            <a:xfrm>
              <a:off x="5687514" y="4990931"/>
              <a:ext cx="1080000" cy="108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cxnSp>
          <p:nvCxnSpPr>
            <p:cNvPr id="140" name="直線コネクタ 139"/>
            <p:cNvCxnSpPr/>
            <p:nvPr/>
          </p:nvCxnSpPr>
          <p:spPr bwMode="auto">
            <a:xfrm>
              <a:off x="2846167" y="3941379"/>
              <a:ext cx="2403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直線コネクタ 140"/>
            <p:cNvCxnSpPr/>
            <p:nvPr/>
          </p:nvCxnSpPr>
          <p:spPr bwMode="auto">
            <a:xfrm>
              <a:off x="5565639" y="3941379"/>
              <a:ext cx="133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直線コネクタ 141"/>
            <p:cNvCxnSpPr/>
            <p:nvPr/>
          </p:nvCxnSpPr>
          <p:spPr bwMode="auto">
            <a:xfrm rot="6060000">
              <a:off x="4625248" y="3264866"/>
              <a:ext cx="151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3" name="直線コネクタ 142"/>
            <p:cNvCxnSpPr/>
            <p:nvPr/>
          </p:nvCxnSpPr>
          <p:spPr bwMode="auto">
            <a:xfrm rot="6060000">
              <a:off x="5006653" y="3277174"/>
              <a:ext cx="1404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4" name="フリーフォーム 143"/>
            <p:cNvSpPr/>
            <p:nvPr/>
          </p:nvSpPr>
          <p:spPr bwMode="auto">
            <a:xfrm>
              <a:off x="2826693" y="2519592"/>
              <a:ext cx="2659707" cy="1446306"/>
            </a:xfrm>
            <a:custGeom>
              <a:avLst/>
              <a:gdLst>
                <a:gd name="connsiteX0" fmla="*/ 47136 w 2659707"/>
                <a:gd name="connsiteY0" fmla="*/ 1415594 h 1446306"/>
                <a:gd name="connsiteX1" fmla="*/ 47136 w 2659707"/>
                <a:gd name="connsiteY1" fmla="*/ 1333951 h 1446306"/>
                <a:gd name="connsiteX2" fmla="*/ 536993 w 2659707"/>
                <a:gd name="connsiteY2" fmla="*/ 501194 h 1446306"/>
                <a:gd name="connsiteX3" fmla="*/ 1533036 w 2659707"/>
                <a:gd name="connsiteY3" fmla="*/ 43994 h 1446306"/>
                <a:gd name="connsiteX4" fmla="*/ 2659707 w 2659707"/>
                <a:gd name="connsiteY4" fmla="*/ 43994 h 144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9707" h="1446306">
                  <a:moveTo>
                    <a:pt x="47136" y="1415594"/>
                  </a:moveTo>
                  <a:cubicBezTo>
                    <a:pt x="6314" y="1450972"/>
                    <a:pt x="-34507" y="1486351"/>
                    <a:pt x="47136" y="1333951"/>
                  </a:cubicBezTo>
                  <a:cubicBezTo>
                    <a:pt x="128779" y="1181551"/>
                    <a:pt x="289343" y="716187"/>
                    <a:pt x="536993" y="501194"/>
                  </a:cubicBezTo>
                  <a:cubicBezTo>
                    <a:pt x="784643" y="286201"/>
                    <a:pt x="1179250" y="120194"/>
                    <a:pt x="1533036" y="43994"/>
                  </a:cubicBezTo>
                  <a:cubicBezTo>
                    <a:pt x="1886822" y="-32206"/>
                    <a:pt x="2273264" y="5894"/>
                    <a:pt x="2659707" y="43994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5829300" y="2628900"/>
              <a:ext cx="1077686" cy="1338943"/>
            </a:xfrm>
            <a:custGeom>
              <a:avLst/>
              <a:gdLst>
                <a:gd name="connsiteX0" fmla="*/ 0 w 1077686"/>
                <a:gd name="connsiteY0" fmla="*/ 0 h 1338943"/>
                <a:gd name="connsiteX1" fmla="*/ 522514 w 1077686"/>
                <a:gd name="connsiteY1" fmla="*/ 244929 h 1338943"/>
                <a:gd name="connsiteX2" fmla="*/ 947057 w 1077686"/>
                <a:gd name="connsiteY2" fmla="*/ 734786 h 1338943"/>
                <a:gd name="connsiteX3" fmla="*/ 1077686 w 1077686"/>
                <a:gd name="connsiteY3" fmla="*/ 1338943 h 133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7686" h="1338943">
                  <a:moveTo>
                    <a:pt x="0" y="0"/>
                  </a:moveTo>
                  <a:cubicBezTo>
                    <a:pt x="182335" y="61232"/>
                    <a:pt x="364671" y="122465"/>
                    <a:pt x="522514" y="244929"/>
                  </a:cubicBezTo>
                  <a:cubicBezTo>
                    <a:pt x="680357" y="367393"/>
                    <a:pt x="854528" y="552450"/>
                    <a:pt x="947057" y="734786"/>
                  </a:cubicBezTo>
                  <a:cubicBezTo>
                    <a:pt x="1039586" y="917122"/>
                    <a:pt x="1077686" y="1338943"/>
                    <a:pt x="1077686" y="1338943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46" name="円弧 145"/>
            <p:cNvSpPr/>
            <p:nvPr/>
          </p:nvSpPr>
          <p:spPr bwMode="auto">
            <a:xfrm>
              <a:off x="1946167" y="4593788"/>
              <a:ext cx="1800000" cy="1800000"/>
            </a:xfrm>
            <a:prstGeom prst="arc">
              <a:avLst>
                <a:gd name="adj1" fmla="val 11027504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47" name="円弧 146"/>
            <p:cNvSpPr/>
            <p:nvPr/>
          </p:nvSpPr>
          <p:spPr bwMode="auto">
            <a:xfrm>
              <a:off x="5304290" y="4593788"/>
              <a:ext cx="1800000" cy="1800000"/>
            </a:xfrm>
            <a:prstGeom prst="arc">
              <a:avLst>
                <a:gd name="adj1" fmla="val 11027504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731990" y="5452844"/>
              <a:ext cx="1572300" cy="48031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1035239" y="5425720"/>
              <a:ext cx="910928" cy="48031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7096118" y="5476335"/>
              <a:ext cx="613219" cy="48031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1029025" y="4593788"/>
              <a:ext cx="411916" cy="48031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152" name="グループ化 151"/>
          <p:cNvGrpSpPr/>
          <p:nvPr/>
        </p:nvGrpSpPr>
        <p:grpSpPr>
          <a:xfrm>
            <a:off x="2455731" y="2220571"/>
            <a:ext cx="1766838" cy="1370910"/>
            <a:chOff x="1302538" y="1630358"/>
            <a:chExt cx="5009322" cy="4068278"/>
          </a:xfrm>
        </p:grpSpPr>
        <p:sp>
          <p:nvSpPr>
            <p:cNvPr id="153" name="フリーフォーム 152"/>
            <p:cNvSpPr/>
            <p:nvPr/>
          </p:nvSpPr>
          <p:spPr bwMode="auto">
            <a:xfrm>
              <a:off x="3244730" y="3346641"/>
              <a:ext cx="3013656" cy="2112136"/>
            </a:xfrm>
            <a:custGeom>
              <a:avLst/>
              <a:gdLst>
                <a:gd name="connsiteX0" fmla="*/ 0 w 3013656"/>
                <a:gd name="connsiteY0" fmla="*/ 2112136 h 2112136"/>
                <a:gd name="connsiteX1" fmla="*/ 2987898 w 3013656"/>
                <a:gd name="connsiteY1" fmla="*/ 1931831 h 2112136"/>
                <a:gd name="connsiteX2" fmla="*/ 3013656 w 3013656"/>
                <a:gd name="connsiteY2" fmla="*/ 0 h 2112136"/>
                <a:gd name="connsiteX3" fmla="*/ 12879 w 3013656"/>
                <a:gd name="connsiteY3" fmla="*/ 167426 h 2112136"/>
                <a:gd name="connsiteX4" fmla="*/ 0 w 3013656"/>
                <a:gd name="connsiteY4" fmla="*/ 2112136 h 211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3656" h="2112136">
                  <a:moveTo>
                    <a:pt x="0" y="2112136"/>
                  </a:moveTo>
                  <a:lnTo>
                    <a:pt x="2987898" y="1931831"/>
                  </a:lnTo>
                  <a:lnTo>
                    <a:pt x="3013656" y="0"/>
                  </a:lnTo>
                  <a:lnTo>
                    <a:pt x="12879" y="167426"/>
                  </a:lnTo>
                  <a:lnTo>
                    <a:pt x="0" y="2112136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1442061" y="2032623"/>
              <a:ext cx="1815921" cy="3425780"/>
            </a:xfrm>
            <a:custGeom>
              <a:avLst/>
              <a:gdLst>
                <a:gd name="connsiteX0" fmla="*/ 1803042 w 1815921"/>
                <a:gd name="connsiteY0" fmla="*/ 3425780 h 3425780"/>
                <a:gd name="connsiteX1" fmla="*/ 0 w 1815921"/>
                <a:gd name="connsiteY1" fmla="*/ 2962141 h 3425780"/>
                <a:gd name="connsiteX2" fmla="*/ 38636 w 1815921"/>
                <a:gd name="connsiteY2" fmla="*/ 1596980 h 3425780"/>
                <a:gd name="connsiteX3" fmla="*/ 940157 w 1815921"/>
                <a:gd name="connsiteY3" fmla="*/ 0 h 3425780"/>
                <a:gd name="connsiteX4" fmla="*/ 1815921 w 1815921"/>
                <a:gd name="connsiteY4" fmla="*/ 1468192 h 3425780"/>
                <a:gd name="connsiteX5" fmla="*/ 1803042 w 1815921"/>
                <a:gd name="connsiteY5" fmla="*/ 3425780 h 34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5921" h="3425780">
                  <a:moveTo>
                    <a:pt x="1803042" y="3425780"/>
                  </a:moveTo>
                  <a:lnTo>
                    <a:pt x="0" y="2962141"/>
                  </a:lnTo>
                  <a:lnTo>
                    <a:pt x="38636" y="1596980"/>
                  </a:lnTo>
                  <a:lnTo>
                    <a:pt x="940157" y="0"/>
                  </a:lnTo>
                  <a:lnTo>
                    <a:pt x="1815921" y="1468192"/>
                  </a:lnTo>
                  <a:lnTo>
                    <a:pt x="1803042" y="342578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5" name="フリーフォーム 154"/>
            <p:cNvSpPr/>
            <p:nvPr/>
          </p:nvSpPr>
          <p:spPr bwMode="auto">
            <a:xfrm>
              <a:off x="2176530" y="3693998"/>
              <a:ext cx="888642" cy="1725769"/>
            </a:xfrm>
            <a:custGeom>
              <a:avLst/>
              <a:gdLst>
                <a:gd name="connsiteX0" fmla="*/ 0 w 888642"/>
                <a:gd name="connsiteY0" fmla="*/ 1481070 h 1725769"/>
                <a:gd name="connsiteX1" fmla="*/ 0 w 888642"/>
                <a:gd name="connsiteY1" fmla="*/ 1481070 h 1725769"/>
                <a:gd name="connsiteX2" fmla="*/ 0 w 888642"/>
                <a:gd name="connsiteY2" fmla="*/ 1352282 h 1725769"/>
                <a:gd name="connsiteX3" fmla="*/ 12878 w 888642"/>
                <a:gd name="connsiteY3" fmla="*/ 0 h 1725769"/>
                <a:gd name="connsiteX4" fmla="*/ 888642 w 888642"/>
                <a:gd name="connsiteY4" fmla="*/ 244698 h 1725769"/>
                <a:gd name="connsiteX5" fmla="*/ 875763 w 888642"/>
                <a:gd name="connsiteY5" fmla="*/ 1725769 h 1725769"/>
                <a:gd name="connsiteX6" fmla="*/ 0 w 888642"/>
                <a:gd name="connsiteY6" fmla="*/ 1481070 h 172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8642" h="1725769">
                  <a:moveTo>
                    <a:pt x="0" y="1481070"/>
                  </a:moveTo>
                  <a:lnTo>
                    <a:pt x="0" y="1481070"/>
                  </a:lnTo>
                  <a:lnTo>
                    <a:pt x="0" y="1352282"/>
                  </a:lnTo>
                  <a:lnTo>
                    <a:pt x="12878" y="0"/>
                  </a:lnTo>
                  <a:lnTo>
                    <a:pt x="888642" y="244698"/>
                  </a:lnTo>
                  <a:lnTo>
                    <a:pt x="875763" y="1725769"/>
                  </a:lnTo>
                  <a:lnTo>
                    <a:pt x="0" y="148107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6" name="フリーフォーム 155"/>
            <p:cNvSpPr/>
            <p:nvPr/>
          </p:nvSpPr>
          <p:spPr bwMode="auto">
            <a:xfrm>
              <a:off x="3760631" y="3644721"/>
              <a:ext cx="2266682" cy="1081825"/>
            </a:xfrm>
            <a:custGeom>
              <a:avLst/>
              <a:gdLst>
                <a:gd name="connsiteX0" fmla="*/ 0 w 2266682"/>
                <a:gd name="connsiteY0" fmla="*/ 128789 h 1081825"/>
                <a:gd name="connsiteX1" fmla="*/ 0 w 2266682"/>
                <a:gd name="connsiteY1" fmla="*/ 1081825 h 1081825"/>
                <a:gd name="connsiteX2" fmla="*/ 2266682 w 2266682"/>
                <a:gd name="connsiteY2" fmla="*/ 927279 h 1081825"/>
                <a:gd name="connsiteX3" fmla="*/ 2266682 w 2266682"/>
                <a:gd name="connsiteY3" fmla="*/ 0 h 1081825"/>
                <a:gd name="connsiteX4" fmla="*/ 0 w 2266682"/>
                <a:gd name="connsiteY4" fmla="*/ 128789 h 108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6682" h="1081825">
                  <a:moveTo>
                    <a:pt x="0" y="128789"/>
                  </a:moveTo>
                  <a:lnTo>
                    <a:pt x="0" y="1081825"/>
                  </a:lnTo>
                  <a:lnTo>
                    <a:pt x="2266682" y="927279"/>
                  </a:lnTo>
                  <a:lnTo>
                    <a:pt x="2266682" y="0"/>
                  </a:lnTo>
                  <a:lnTo>
                    <a:pt x="0" y="128789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cxnSp>
          <p:nvCxnSpPr>
            <p:cNvPr id="157" name="直線コネクタ 156"/>
            <p:cNvCxnSpPr/>
            <p:nvPr/>
          </p:nvCxnSpPr>
          <p:spPr bwMode="auto">
            <a:xfrm>
              <a:off x="4906851" y="3696236"/>
              <a:ext cx="0" cy="96591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8" name="フリーフォーム 157"/>
            <p:cNvSpPr/>
            <p:nvPr/>
          </p:nvSpPr>
          <p:spPr bwMode="auto">
            <a:xfrm>
              <a:off x="2349460" y="1630358"/>
              <a:ext cx="3962400" cy="1921565"/>
            </a:xfrm>
            <a:custGeom>
              <a:avLst/>
              <a:gdLst>
                <a:gd name="connsiteX0" fmla="*/ 2902226 w 3962400"/>
                <a:gd name="connsiteY0" fmla="*/ 0 h 1921565"/>
                <a:gd name="connsiteX1" fmla="*/ 3962400 w 3962400"/>
                <a:gd name="connsiteY1" fmla="*/ 1722782 h 1921565"/>
                <a:gd name="connsiteX2" fmla="*/ 1007166 w 3962400"/>
                <a:gd name="connsiteY2" fmla="*/ 1921565 h 1921565"/>
                <a:gd name="connsiteX3" fmla="*/ 0 w 3962400"/>
                <a:gd name="connsiteY3" fmla="*/ 238539 h 1921565"/>
                <a:gd name="connsiteX4" fmla="*/ 2902226 w 3962400"/>
                <a:gd name="connsiteY4" fmla="*/ 0 h 1921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2400" h="1921565">
                  <a:moveTo>
                    <a:pt x="2902226" y="0"/>
                  </a:moveTo>
                  <a:lnTo>
                    <a:pt x="3962400" y="1722782"/>
                  </a:lnTo>
                  <a:lnTo>
                    <a:pt x="1007166" y="1921565"/>
                  </a:lnTo>
                  <a:lnTo>
                    <a:pt x="0" y="238539"/>
                  </a:lnTo>
                  <a:lnTo>
                    <a:pt x="2902226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9" name="フリーフォーム 158"/>
            <p:cNvSpPr/>
            <p:nvPr/>
          </p:nvSpPr>
          <p:spPr bwMode="auto">
            <a:xfrm>
              <a:off x="1302538" y="1867499"/>
              <a:ext cx="2067339" cy="1828800"/>
            </a:xfrm>
            <a:custGeom>
              <a:avLst/>
              <a:gdLst>
                <a:gd name="connsiteX0" fmla="*/ 1046922 w 2067339"/>
                <a:gd name="connsiteY0" fmla="*/ 0 h 1828800"/>
                <a:gd name="connsiteX1" fmla="*/ 2067339 w 2067339"/>
                <a:gd name="connsiteY1" fmla="*/ 1709531 h 1828800"/>
                <a:gd name="connsiteX2" fmla="*/ 1948070 w 2067339"/>
                <a:gd name="connsiteY2" fmla="*/ 1762539 h 1828800"/>
                <a:gd name="connsiteX3" fmla="*/ 1033670 w 2067339"/>
                <a:gd name="connsiteY3" fmla="*/ 278296 h 1828800"/>
                <a:gd name="connsiteX4" fmla="*/ 172278 w 2067339"/>
                <a:gd name="connsiteY4" fmla="*/ 1828800 h 1828800"/>
                <a:gd name="connsiteX5" fmla="*/ 0 w 2067339"/>
                <a:gd name="connsiteY5" fmla="*/ 1696279 h 1828800"/>
                <a:gd name="connsiteX6" fmla="*/ 1046922 w 2067339"/>
                <a:gd name="connsiteY6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39" h="1828800">
                  <a:moveTo>
                    <a:pt x="1046922" y="0"/>
                  </a:moveTo>
                  <a:lnTo>
                    <a:pt x="2067339" y="1709531"/>
                  </a:lnTo>
                  <a:lnTo>
                    <a:pt x="1948070" y="1762539"/>
                  </a:lnTo>
                  <a:lnTo>
                    <a:pt x="1033670" y="278296"/>
                  </a:lnTo>
                  <a:lnTo>
                    <a:pt x="172278" y="1828800"/>
                  </a:lnTo>
                  <a:lnTo>
                    <a:pt x="0" y="1696279"/>
                  </a:lnTo>
                  <a:lnTo>
                    <a:pt x="1046922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grpSp>
          <p:nvGrpSpPr>
            <p:cNvPr id="160" name="グループ化 159"/>
            <p:cNvGrpSpPr/>
            <p:nvPr/>
          </p:nvGrpSpPr>
          <p:grpSpPr>
            <a:xfrm>
              <a:off x="4274730" y="4899917"/>
              <a:ext cx="1997079" cy="798719"/>
              <a:chOff x="4274730" y="4899917"/>
              <a:chExt cx="1997079" cy="798719"/>
            </a:xfrm>
            <a:solidFill>
              <a:schemeClr val="bg1"/>
            </a:solidFill>
          </p:grpSpPr>
          <p:sp>
            <p:nvSpPr>
              <p:cNvPr id="161" name="雲 160"/>
              <p:cNvSpPr/>
              <p:nvPr/>
            </p:nvSpPr>
            <p:spPr bwMode="auto">
              <a:xfrm rot="4623111">
                <a:off x="5246450" y="4673277"/>
                <a:ext cx="798717" cy="1252001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62" name="雲 161"/>
              <p:cNvSpPr/>
              <p:nvPr/>
            </p:nvSpPr>
            <p:spPr bwMode="auto">
              <a:xfrm rot="4623111">
                <a:off x="4501372" y="4673275"/>
                <a:ext cx="798717" cy="1252001"/>
              </a:xfrm>
              <a:prstGeom prst="cloud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</p:grpSp>
      <p:sp>
        <p:nvSpPr>
          <p:cNvPr id="5" name="テキスト ボックス 4"/>
          <p:cNvSpPr txBox="1"/>
          <p:nvPr/>
        </p:nvSpPr>
        <p:spPr>
          <a:xfrm>
            <a:off x="361664" y="4775072"/>
            <a:ext cx="472314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Reference of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Basic survey on social life in 2011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/>
              <a:t>Survey on time use and leisure activities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National Census in 2010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Population by age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Number of workers by industry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Method of transport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5037020" y="4775072"/>
            <a:ext cx="41069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Reference of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NUREG/CR-4551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Recommended shielding factor for people in buildings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Housing and land survey in 2013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Number of houses by structure and number of stories</a:t>
            </a:r>
          </a:p>
        </p:txBody>
      </p:sp>
    </p:spTree>
    <p:extLst>
      <p:ext uri="{BB962C8B-B14F-4D97-AF65-F5344CB8AC3E}">
        <p14:creationId xmlns:p14="http://schemas.microsoft.com/office/powerpoint/2010/main" val="1721001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ja-JP" dirty="0"/>
              <a:t>Average residence time at each place </a:t>
            </a:r>
          </a:p>
        </p:txBody>
      </p:sp>
      <p:sp>
        <p:nvSpPr>
          <p:cNvPr id="31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 txBox="1">
            <a:spLocks/>
          </p:cNvSpPr>
          <p:nvPr/>
        </p:nvSpPr>
        <p:spPr>
          <a:xfrm>
            <a:off x="436562" y="1070355"/>
            <a:ext cx="8587194" cy="437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ja-JP" sz="2000" kern="0" dirty="0"/>
              <a:t>Calculation of average fraction of time people spend in each place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6562" y="4791339"/>
            <a:ext cx="80978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Former model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Population is divided into “student,” “outside workers,” “interior workers,” “home workers,” and “non workers.”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Each group is considered to spend a certain amount of time at each place.</a:t>
            </a:r>
          </a:p>
          <a:p>
            <a:r>
              <a:rPr kumimoji="1"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New model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Based on “statistical information on activity” by age, each activity is categorized by the places where the activity takes place.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BFE19E0-D788-422D-B295-8544737E7A14}"/>
              </a:ext>
            </a:extLst>
          </p:cNvPr>
          <p:cNvGrpSpPr/>
          <p:nvPr/>
        </p:nvGrpSpPr>
        <p:grpSpPr>
          <a:xfrm>
            <a:off x="88518" y="1906937"/>
            <a:ext cx="2467791" cy="2461021"/>
            <a:chOff x="757566" y="2118809"/>
            <a:chExt cx="2467791" cy="2461021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EBC28AC-25C7-4E60-80C2-F88A80601552}"/>
                </a:ext>
              </a:extLst>
            </p:cNvPr>
            <p:cNvSpPr txBox="1"/>
            <p:nvPr/>
          </p:nvSpPr>
          <p:spPr>
            <a:xfrm>
              <a:off x="757566" y="2118809"/>
              <a:ext cx="2467791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>
                  <a:solidFill>
                    <a:schemeClr val="accent2">
                      <a:lumMod val="50000"/>
                    </a:schemeClr>
                  </a:solidFill>
                </a:rPr>
                <a:t>Statistics of activity</a:t>
              </a: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A0F9F9E-45C4-4728-ABFA-CF80282637AD}"/>
                </a:ext>
              </a:extLst>
            </p:cNvPr>
            <p:cNvGrpSpPr/>
            <p:nvPr/>
          </p:nvGrpSpPr>
          <p:grpSpPr>
            <a:xfrm>
              <a:off x="1046321" y="2618553"/>
              <a:ext cx="1935651" cy="1568010"/>
              <a:chOff x="6996458" y="3343204"/>
              <a:chExt cx="1935651" cy="1568010"/>
            </a:xfrm>
          </p:grpSpPr>
          <p:sp>
            <p:nvSpPr>
              <p:cNvPr id="26" name="四角形: 角を丸くする 13">
                <a:extLst>
                  <a:ext uri="{FF2B5EF4-FFF2-40B4-BE49-F238E27FC236}">
                    <a16:creationId xmlns:a16="http://schemas.microsoft.com/office/drawing/2014/main" id="{63ED259C-1523-480D-A54A-124E6110D1E0}"/>
                  </a:ext>
                </a:extLst>
              </p:cNvPr>
              <p:cNvSpPr/>
              <p:nvPr/>
            </p:nvSpPr>
            <p:spPr bwMode="auto">
              <a:xfrm>
                <a:off x="7055747" y="3343204"/>
                <a:ext cx="1876362" cy="156801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6AB4C6B1-EF19-4137-BF3D-073C9333B7AF}"/>
                  </a:ext>
                </a:extLst>
              </p:cNvPr>
              <p:cNvSpPr/>
              <p:nvPr/>
            </p:nvSpPr>
            <p:spPr>
              <a:xfrm>
                <a:off x="6996458" y="3443676"/>
                <a:ext cx="1890264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ja-JP" sz="1400" dirty="0"/>
                  <a:t>Sleep</a:t>
                </a:r>
                <a:r>
                  <a:rPr kumimoji="1" lang="ja-JP" altLang="en-US" sz="1400" dirty="0"/>
                  <a:t>　</a:t>
                </a:r>
                <a:r>
                  <a:rPr kumimoji="1" lang="en-US" altLang="ja-JP" sz="1400" dirty="0"/>
                  <a:t>X min</a:t>
                </a:r>
              </a:p>
              <a:p>
                <a:pPr algn="ctr"/>
                <a:r>
                  <a:rPr kumimoji="1" lang="en-US" altLang="ja-JP" sz="1400" dirty="0"/>
                  <a:t>Dine</a:t>
                </a:r>
                <a:r>
                  <a:rPr kumimoji="1" lang="ja-JP" altLang="en-US" sz="1400" dirty="0"/>
                  <a:t>　</a:t>
                </a:r>
                <a:r>
                  <a:rPr kumimoji="1" lang="en-US" altLang="ja-JP" sz="1400" dirty="0"/>
                  <a:t> X min</a:t>
                </a:r>
              </a:p>
              <a:p>
                <a:pPr algn="ctr"/>
                <a:r>
                  <a:rPr kumimoji="1" lang="en-US" altLang="ja-JP" sz="1400" dirty="0"/>
                  <a:t>Work</a:t>
                </a:r>
                <a:r>
                  <a:rPr kumimoji="1" lang="ja-JP" altLang="en-US" sz="1400" dirty="0"/>
                  <a:t>　</a:t>
                </a:r>
                <a:r>
                  <a:rPr kumimoji="1" lang="en-US" altLang="ja-JP" sz="1400" dirty="0"/>
                  <a:t> X min</a:t>
                </a:r>
              </a:p>
              <a:p>
                <a:pPr algn="ctr"/>
                <a:r>
                  <a:rPr kumimoji="1" lang="en-US" altLang="ja-JP" sz="1400" dirty="0"/>
                  <a:t>School</a:t>
                </a:r>
                <a:r>
                  <a:rPr kumimoji="1" lang="ja-JP" altLang="en-US" sz="1400" dirty="0"/>
                  <a:t>　</a:t>
                </a:r>
                <a:r>
                  <a:rPr kumimoji="1" lang="en-US" altLang="ja-JP" sz="1400" dirty="0"/>
                  <a:t> X min</a:t>
                </a:r>
              </a:p>
              <a:p>
                <a:pPr algn="ctr"/>
                <a:r>
                  <a:rPr kumimoji="1" lang="en-US" altLang="ja-JP" sz="1400" dirty="0"/>
                  <a:t>Housework</a:t>
                </a:r>
                <a:r>
                  <a:rPr kumimoji="1" lang="ja-JP" altLang="en-US" sz="1400" dirty="0"/>
                  <a:t>　</a:t>
                </a:r>
                <a:r>
                  <a:rPr kumimoji="1" lang="en-US" altLang="ja-JP" sz="1400" dirty="0"/>
                  <a:t> X min</a:t>
                </a:r>
              </a:p>
              <a:p>
                <a:pPr algn="ctr"/>
                <a:r>
                  <a:rPr kumimoji="1" lang="en-US" altLang="ja-JP" sz="1400" dirty="0"/>
                  <a:t>…</a:t>
                </a:r>
                <a:endParaRPr lang="ja-JP" altLang="en-US" sz="1400" dirty="0"/>
              </a:p>
            </p:txBody>
          </p: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FCDF3D8-5180-4B7A-98DA-9F7146BF4DFC}"/>
                </a:ext>
              </a:extLst>
            </p:cNvPr>
            <p:cNvSpPr/>
            <p:nvPr/>
          </p:nvSpPr>
          <p:spPr>
            <a:xfrm>
              <a:off x="954952" y="4272053"/>
              <a:ext cx="20730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ja-JP" altLang="en-US" sz="1400" dirty="0"/>
                <a:t>（</a:t>
              </a:r>
              <a:r>
                <a:rPr kumimoji="1" lang="en-US" altLang="ja-JP" sz="1400" dirty="0"/>
                <a:t>by age and prefecture)</a:t>
              </a: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57A53E0-B868-4D3E-BEFE-F142ADB725C7}"/>
              </a:ext>
            </a:extLst>
          </p:cNvPr>
          <p:cNvGrpSpPr/>
          <p:nvPr/>
        </p:nvGrpSpPr>
        <p:grpSpPr>
          <a:xfrm>
            <a:off x="2377165" y="1796788"/>
            <a:ext cx="3719919" cy="3081338"/>
            <a:chOff x="5003800" y="1987084"/>
            <a:chExt cx="3719919" cy="3081338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72AB9D2D-301A-495B-8614-03E29CB1312C}"/>
                </a:ext>
              </a:extLst>
            </p:cNvPr>
            <p:cNvSpPr txBox="1"/>
            <p:nvPr/>
          </p:nvSpPr>
          <p:spPr>
            <a:xfrm>
              <a:off x="5434271" y="1987084"/>
              <a:ext cx="2858994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solidFill>
                    <a:schemeClr val="accent2">
                      <a:lumMod val="50000"/>
                    </a:schemeClr>
                  </a:solidFill>
                </a:rPr>
                <a:t>Categorize each </a:t>
              </a:r>
              <a:r>
                <a:rPr kumimoji="1" lang="en-US" altLang="ja-JP" dirty="0">
                  <a:solidFill>
                    <a:schemeClr val="tx1"/>
                  </a:solidFill>
                </a:rPr>
                <a:t>activity into 4 places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CB30D24-E4F1-4623-8F79-5C5AFEA570E8}"/>
                </a:ext>
              </a:extLst>
            </p:cNvPr>
            <p:cNvSpPr/>
            <p:nvPr/>
          </p:nvSpPr>
          <p:spPr>
            <a:xfrm>
              <a:off x="5003800" y="4298981"/>
              <a:ext cx="371991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ja-JP" sz="1100" b="1" u="sng" kern="0" dirty="0"/>
                <a:t>Workers by industry (national census) </a:t>
              </a:r>
              <a:r>
                <a:rPr lang="en-US" altLang="ja-JP" sz="1100" b="1" kern="0" dirty="0"/>
                <a:t>is considered in deciding place at “work.”</a:t>
              </a:r>
              <a:endParaRPr lang="en-US" altLang="ja-JP" sz="1100" kern="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ja-JP" sz="1100" b="1" u="sng" kern="0" dirty="0"/>
                <a:t>Method of transport (national census)</a:t>
              </a:r>
              <a:r>
                <a:rPr lang="en-US" altLang="ja-JP" sz="1100" b="1" kern="0" dirty="0"/>
                <a:t> is considered in deciding place at “travel time.”</a:t>
              </a:r>
              <a:endParaRPr lang="ja-JP" altLang="ja-JP" sz="1100" kern="0" dirty="0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35D8CFB-75C4-44AF-8963-B171E1F39B85}"/>
                </a:ext>
              </a:extLst>
            </p:cNvPr>
            <p:cNvGrpSpPr/>
            <p:nvPr/>
          </p:nvGrpSpPr>
          <p:grpSpPr>
            <a:xfrm>
              <a:off x="5913071" y="2793278"/>
              <a:ext cx="1939355" cy="1432352"/>
              <a:chOff x="3209159" y="2782669"/>
              <a:chExt cx="1939355" cy="1432352"/>
            </a:xfrm>
          </p:grpSpPr>
          <p:sp>
            <p:nvSpPr>
              <p:cNvPr id="33" name="四角形: 角を丸くする 18">
                <a:extLst>
                  <a:ext uri="{FF2B5EF4-FFF2-40B4-BE49-F238E27FC236}">
                    <a16:creationId xmlns:a16="http://schemas.microsoft.com/office/drawing/2014/main" id="{47529ED4-2ECB-4A4F-9966-84743E804E8C}"/>
                  </a:ext>
                </a:extLst>
              </p:cNvPr>
              <p:cNvSpPr/>
              <p:nvPr/>
            </p:nvSpPr>
            <p:spPr bwMode="auto">
              <a:xfrm>
                <a:off x="3209160" y="2794414"/>
                <a:ext cx="919473" cy="646331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rPr>
                  <a:t>Outdoor</a:t>
                </a:r>
                <a:endParaRPr lang="ja-JP" altLang="en-US" sz="1400" dirty="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34" name="四角形: 角を丸くする 19">
                <a:extLst>
                  <a:ext uri="{FF2B5EF4-FFF2-40B4-BE49-F238E27FC236}">
                    <a16:creationId xmlns:a16="http://schemas.microsoft.com/office/drawing/2014/main" id="{10E52F59-4E61-482F-8B0B-EA9BE9DB82E0}"/>
                  </a:ext>
                </a:extLst>
              </p:cNvPr>
              <p:cNvSpPr/>
              <p:nvPr/>
            </p:nvSpPr>
            <p:spPr bwMode="auto">
              <a:xfrm>
                <a:off x="4229041" y="2782669"/>
                <a:ext cx="919473" cy="646331"/>
              </a:xfrm>
              <a:prstGeom prst="roundRect">
                <a:avLst/>
              </a:prstGeom>
              <a:solidFill>
                <a:srgbClr val="FF9933"/>
              </a:solidFill>
              <a:ln>
                <a:noFill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rPr>
                  <a:t>Home</a:t>
                </a:r>
                <a:endParaRPr kumimoji="0" lang="ja-JP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35" name="四角形: 角を丸くする 20">
                <a:extLst>
                  <a:ext uri="{FF2B5EF4-FFF2-40B4-BE49-F238E27FC236}">
                    <a16:creationId xmlns:a16="http://schemas.microsoft.com/office/drawing/2014/main" id="{B4B897CE-D184-4584-A71B-4F216529E95A}"/>
                  </a:ext>
                </a:extLst>
              </p:cNvPr>
              <p:cNvSpPr/>
              <p:nvPr/>
            </p:nvSpPr>
            <p:spPr bwMode="auto">
              <a:xfrm>
                <a:off x="3209159" y="3568690"/>
                <a:ext cx="919473" cy="6463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rPr>
                  <a:t>Vehicle</a:t>
                </a:r>
                <a:endParaRPr kumimoji="0" lang="ja-JP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36" name="四角形: 角を丸くする 21">
                <a:extLst>
                  <a:ext uri="{FF2B5EF4-FFF2-40B4-BE49-F238E27FC236}">
                    <a16:creationId xmlns:a16="http://schemas.microsoft.com/office/drawing/2014/main" id="{A9EF4EB5-77E5-4123-B1D4-5EB9DE697E94}"/>
                  </a:ext>
                </a:extLst>
              </p:cNvPr>
              <p:cNvSpPr/>
              <p:nvPr/>
            </p:nvSpPr>
            <p:spPr bwMode="auto">
              <a:xfrm>
                <a:off x="4229040" y="3568690"/>
                <a:ext cx="919473" cy="646331"/>
              </a:xfrm>
              <a:prstGeom prst="roundRect">
                <a:avLst/>
              </a:prstGeom>
              <a:solidFill>
                <a:srgbClr val="FFCC00"/>
              </a:solidFill>
              <a:ln>
                <a:noFill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rPr>
                  <a:t>Office/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ja-JP" sz="1600" dirty="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rPr>
                  <a:t>School</a:t>
                </a:r>
              </a:p>
            </p:txBody>
          </p:sp>
        </p:grpSp>
      </p:grpSp>
      <p:sp>
        <p:nvSpPr>
          <p:cNvPr id="37" name="矢印: 右 23">
            <a:extLst>
              <a:ext uri="{FF2B5EF4-FFF2-40B4-BE49-F238E27FC236}">
                <a16:creationId xmlns:a16="http://schemas.microsoft.com/office/drawing/2014/main" id="{3F501471-A943-44FE-B76E-E8CA9780CCAA}"/>
              </a:ext>
            </a:extLst>
          </p:cNvPr>
          <p:cNvSpPr/>
          <p:nvPr/>
        </p:nvSpPr>
        <p:spPr bwMode="auto">
          <a:xfrm>
            <a:off x="2373229" y="2958116"/>
            <a:ext cx="680720" cy="430887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DA2C925-4B8C-445A-A73E-EE5BFE137D17}"/>
              </a:ext>
            </a:extLst>
          </p:cNvPr>
          <p:cNvSpPr txBox="1"/>
          <p:nvPr/>
        </p:nvSpPr>
        <p:spPr>
          <a:xfrm>
            <a:off x="5955402" y="1729945"/>
            <a:ext cx="306835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2">
                    <a:lumMod val="50000"/>
                  </a:schemeClr>
                </a:solidFill>
              </a:rPr>
              <a:t>Calculate average time people spend in each place by age</a:t>
            </a:r>
            <a:endParaRPr kumimoji="1" lang="en-US" altLang="ja-JP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E311B6A-39F7-4E4B-BACB-BCA255E9726E}"/>
              </a:ext>
            </a:extLst>
          </p:cNvPr>
          <p:cNvGrpSpPr/>
          <p:nvPr/>
        </p:nvGrpSpPr>
        <p:grpSpPr>
          <a:xfrm>
            <a:off x="6200827" y="2862570"/>
            <a:ext cx="2577505" cy="1330465"/>
            <a:chOff x="5998777" y="3669582"/>
            <a:chExt cx="5338472" cy="2755631"/>
          </a:xfrm>
        </p:grpSpPr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AADE3311-76A1-47A2-9B36-5193F159C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8777" y="3669582"/>
              <a:ext cx="2621507" cy="2749534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45D33C68-A98D-426D-A60D-2B885415A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15742" y="3669582"/>
              <a:ext cx="2621507" cy="2755631"/>
            </a:xfrm>
            <a:prstGeom prst="rect">
              <a:avLst/>
            </a:prstGeom>
          </p:spPr>
        </p:pic>
      </p:grpSp>
      <p:sp>
        <p:nvSpPr>
          <p:cNvPr id="42" name="矢印: 右 44">
            <a:extLst>
              <a:ext uri="{FF2B5EF4-FFF2-40B4-BE49-F238E27FC236}">
                <a16:creationId xmlns:a16="http://schemas.microsoft.com/office/drawing/2014/main" id="{2D6EBA6B-092A-4F09-B828-03C428359BEA}"/>
              </a:ext>
            </a:extLst>
          </p:cNvPr>
          <p:cNvSpPr/>
          <p:nvPr/>
        </p:nvSpPr>
        <p:spPr bwMode="auto">
          <a:xfrm>
            <a:off x="5491387" y="2984206"/>
            <a:ext cx="680720" cy="430887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43" name="矢印: 右 55">
            <a:extLst>
              <a:ext uri="{FF2B5EF4-FFF2-40B4-BE49-F238E27FC236}">
                <a16:creationId xmlns:a16="http://schemas.microsoft.com/office/drawing/2014/main" id="{51F7FD17-4E05-41CC-BF80-14495B4B53EE}"/>
              </a:ext>
            </a:extLst>
          </p:cNvPr>
          <p:cNvSpPr/>
          <p:nvPr/>
        </p:nvSpPr>
        <p:spPr bwMode="auto">
          <a:xfrm>
            <a:off x="5911753" y="4304931"/>
            <a:ext cx="634333" cy="397993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CB30D24-E4F1-4623-8F79-5C5AFEA570E8}"/>
              </a:ext>
            </a:extLst>
          </p:cNvPr>
          <p:cNvSpPr/>
          <p:nvPr/>
        </p:nvSpPr>
        <p:spPr>
          <a:xfrm>
            <a:off x="6546085" y="4270186"/>
            <a:ext cx="2493009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accent2">
                    <a:lumMod val="50000"/>
                  </a:schemeClr>
                </a:solidFill>
              </a:rPr>
              <a:t>Considering population by age group, Average residence time at each place per day is calculated</a:t>
            </a:r>
            <a:endParaRPr kumimoji="1" lang="ja-JP" altLang="ja-JP" sz="11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97492" y="3989822"/>
            <a:ext cx="258084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5"/>
                </a:solidFill>
              </a:rPr>
              <a:t>■</a:t>
            </a:r>
            <a:r>
              <a:rPr kumimoji="1" lang="en-US" altLang="ja-JP" sz="900" dirty="0"/>
              <a:t>Outdoor </a:t>
            </a:r>
            <a:r>
              <a:rPr kumimoji="1" lang="ja-JP" altLang="en-US" sz="900" dirty="0">
                <a:solidFill>
                  <a:srgbClr val="CC6600"/>
                </a:solidFill>
              </a:rPr>
              <a:t>■</a:t>
            </a:r>
            <a:r>
              <a:rPr kumimoji="1" lang="en-US" altLang="ja-JP" sz="900" dirty="0"/>
              <a:t>Home </a:t>
            </a:r>
            <a:r>
              <a:rPr kumimoji="1" lang="ja-JP" altLang="en-US" sz="900" dirty="0">
                <a:solidFill>
                  <a:schemeClr val="bg1">
                    <a:lumMod val="65000"/>
                  </a:schemeClr>
                </a:solidFill>
              </a:rPr>
              <a:t>■</a:t>
            </a:r>
            <a:r>
              <a:rPr kumimoji="1" lang="en-US" altLang="ja-JP" sz="900" dirty="0"/>
              <a:t>Vehicle </a:t>
            </a:r>
            <a:r>
              <a:rPr kumimoji="1" lang="ja-JP" altLang="en-US" sz="900" dirty="0">
                <a:solidFill>
                  <a:srgbClr val="FFCC00"/>
                </a:solidFill>
              </a:rPr>
              <a:t>■</a:t>
            </a:r>
            <a:r>
              <a:rPr kumimoji="1" lang="en-US" altLang="ja-JP" sz="900" dirty="0"/>
              <a:t>Office/School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53977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62" y="165894"/>
            <a:ext cx="8707437" cy="6281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ja-JP" dirty="0"/>
              <a:t>Average residence time at each place, continued</a:t>
            </a:r>
          </a:p>
        </p:txBody>
      </p:sp>
      <p:sp>
        <p:nvSpPr>
          <p:cNvPr id="31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 txBox="1">
            <a:spLocks/>
          </p:cNvSpPr>
          <p:nvPr/>
        </p:nvSpPr>
        <p:spPr>
          <a:xfrm>
            <a:off x="436563" y="994155"/>
            <a:ext cx="8229600" cy="437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ja-JP" sz="2000" kern="0" dirty="0"/>
              <a:t>Categorization of daily activities into 4 places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951045"/>
              </p:ext>
            </p:extLst>
          </p:nvPr>
        </p:nvGraphicFramePr>
        <p:xfrm>
          <a:off x="153853" y="2143729"/>
          <a:ext cx="8796663" cy="4166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7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28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Activity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Examples</a:t>
                      </a: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of activity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Sleep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Sleep at night, nap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Home: 1.0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Daily affairs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Face-wash, </a:t>
                      </a:r>
                      <a:r>
                        <a:rPr kumimoji="1" lang="en-US" altLang="ja-JP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bath, toilet, dressing, </a:t>
                      </a:r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makeup,</a:t>
                      </a:r>
                      <a:r>
                        <a:rPr kumimoji="1" lang="en-US" altLang="ja-JP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hair-dressing, shaving, hair-cut</a:t>
                      </a:r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, etc.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Home: 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Regular</a:t>
                      </a: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work, preparation for work, </a:t>
                      </a:r>
                      <a:r>
                        <a:rPr kumimoji="1" lang="en-US" altLang="ja-JP" sz="18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overtime-work, take-home work, part-time work, helping self-employed </a:t>
                      </a: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endParaRPr kumimoji="1" lang="en-US" altLang="ja-JP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Commute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Commute</a:t>
                      </a: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from home to work, commute from home to school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  <a:endParaRPr kumimoji="1" lang="en-US" altLang="ja-JP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Hobby, entertainment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Watching movie/art/sports</a:t>
                      </a:r>
                      <a:r>
                        <a:rPr kumimoji="1" lang="en-US" altLang="ja-JP" sz="18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playing instruments at club activities, handcrafting, flower arrangement, gardening, pet care, mahjong, driving, sightseeing, TV-games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Home: 0.5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Outdoor: 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22262" y="1514478"/>
            <a:ext cx="890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Activities are categorized by taking into account examples for each activity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53853" y="6393948"/>
            <a:ext cx="4012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１ 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and ※ 2: 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740681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62" y="165894"/>
            <a:ext cx="8707438" cy="6281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ja-JP" dirty="0"/>
              <a:t>Average residence time at each place, continued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0" y="1373578"/>
            <a:ext cx="4786114" cy="2392436"/>
            <a:chOff x="2607" y="1631396"/>
            <a:chExt cx="4237333" cy="2118117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5994" y="1631396"/>
              <a:ext cx="3523946" cy="2118117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2225866" y="2338283"/>
              <a:ext cx="163550" cy="354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sz="20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234717" y="2360220"/>
              <a:ext cx="2670657" cy="338554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900" dirty="0"/>
                <a:t>Tertiary industries and </a:t>
              </a:r>
              <a:r>
                <a:rPr kumimoji="1" lang="en-US" altLang="ja-JP" sz="900" dirty="0">
                  <a:solidFill>
                    <a:schemeClr val="tx1"/>
                  </a:solidFill>
                </a:rPr>
                <a:t>manufacturing sector are categorized into “home” and “office/school”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164664" y="3054866"/>
              <a:ext cx="3032162" cy="338554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900" dirty="0"/>
                <a:t>Primary industry </a:t>
              </a:r>
              <a:r>
                <a:rPr kumimoji="1" lang="en-US" altLang="ja-JP" sz="900" dirty="0">
                  <a:solidFill>
                    <a:schemeClr val="tx1"/>
                  </a:solidFill>
                </a:rPr>
                <a:t>excluding part of fishery and building industry are categorized into “outdoor”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直線矢印コネクタ 14"/>
            <p:cNvCxnSpPr>
              <a:stCxn id="16" idx="3"/>
            </p:cNvCxnSpPr>
            <p:nvPr/>
          </p:nvCxnSpPr>
          <p:spPr bwMode="auto">
            <a:xfrm flipV="1">
              <a:off x="695822" y="2152268"/>
              <a:ext cx="587083" cy="2042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テキスト ボックス 15"/>
            <p:cNvSpPr txBox="1"/>
            <p:nvPr/>
          </p:nvSpPr>
          <p:spPr>
            <a:xfrm>
              <a:off x="2607" y="2131694"/>
              <a:ext cx="693215" cy="44960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900" dirty="0"/>
                <a:t>Part </a:t>
              </a:r>
              <a:r>
                <a:rPr kumimoji="1" lang="en-US" altLang="ja-JP" sz="900" dirty="0">
                  <a:solidFill>
                    <a:schemeClr val="tx1"/>
                  </a:solidFill>
                </a:rPr>
                <a:t>of fishery is excluded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422716" y="3317953"/>
              <a:ext cx="394822" cy="245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chemeClr val="bg1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site</a:t>
              </a:r>
              <a:endParaRPr lang="ja-JP" altLang="en-US" sz="1200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" name="正方形/長方形 2"/>
            <p:cNvSpPr/>
            <p:nvPr/>
          </p:nvSpPr>
          <p:spPr bwMode="auto">
            <a:xfrm>
              <a:off x="1544304" y="3504326"/>
              <a:ext cx="233196" cy="14784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1972329" y="3493636"/>
              <a:ext cx="233196" cy="16117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2410596" y="3504326"/>
              <a:ext cx="417783" cy="15419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2967905" y="3478926"/>
              <a:ext cx="714595" cy="15419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423957" y="3466061"/>
              <a:ext cx="509777" cy="204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outdoor</a:t>
              </a:r>
              <a:endParaRPr kumimoji="1" lang="ja-JP" altLang="en-US" sz="9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893791" y="3466226"/>
              <a:ext cx="418948" cy="204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home</a:t>
              </a:r>
              <a:endParaRPr kumimoji="1" lang="ja-JP" altLang="en-US" sz="9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325657" y="3466061"/>
              <a:ext cx="481393" cy="204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vehicle</a:t>
              </a:r>
              <a:endParaRPr kumimoji="1" lang="ja-JP" altLang="en-US" sz="900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884457" y="3472411"/>
              <a:ext cx="753879" cy="204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Office/school</a:t>
              </a:r>
              <a:endParaRPr kumimoji="1" lang="ja-JP" altLang="en-US" sz="90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162386" y="1737686"/>
              <a:ext cx="2617383" cy="24523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/>
                <a:t>（</a:t>
              </a:r>
              <a:r>
                <a:rPr kumimoji="1" lang="en-US" altLang="ja-JP" sz="1200" dirty="0"/>
                <a:t>※1</a:t>
              </a:r>
              <a:r>
                <a:rPr kumimoji="1" lang="ja-JP" altLang="en-US" sz="1200" dirty="0"/>
                <a:t>）</a:t>
              </a:r>
              <a:r>
                <a:rPr kumimoji="1" lang="en-US" altLang="ja-JP" sz="1200" dirty="0"/>
                <a:t> Places an individual stays at </a:t>
              </a:r>
              <a:r>
                <a:rPr kumimoji="1" lang="en-US" altLang="ja-JP" sz="1200" u="sng" dirty="0"/>
                <a:t>work</a:t>
              </a:r>
              <a:endParaRPr kumimoji="1" lang="ja-JP" altLang="en-US" sz="1200" u="sng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996842" y="1352346"/>
            <a:ext cx="3904168" cy="2395082"/>
            <a:chOff x="4863295" y="4726631"/>
            <a:chExt cx="3523946" cy="211811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63295" y="4726631"/>
              <a:ext cx="3523946" cy="2118117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 bwMode="auto">
            <a:xfrm>
              <a:off x="6470085" y="6472726"/>
              <a:ext cx="687397" cy="12667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5608696" y="5476113"/>
              <a:ext cx="2643755" cy="20413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solidFill>
                    <a:schemeClr val="tx1"/>
                  </a:solidFill>
                </a:rPr>
                <a:t>Train, bus, </a:t>
              </a:r>
              <a:r>
                <a:rPr kumimoji="1" lang="en-US" altLang="ja-JP" sz="900" dirty="0"/>
                <a:t>and car are categorized into vehicle</a:t>
              </a:r>
              <a:endParaRPr kumimoji="1" lang="ja-JP" altLang="en-US" sz="9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374741" y="6219017"/>
              <a:ext cx="2833298" cy="204139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Walking and </a:t>
              </a:r>
              <a:r>
                <a:rPr kumimoji="1" lang="en-US" altLang="ja-JP" sz="900" dirty="0">
                  <a:solidFill>
                    <a:schemeClr val="tx1"/>
                  </a:solidFill>
                </a:rPr>
                <a:t>cycling are categorized into “outdoor”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128191" y="4797425"/>
              <a:ext cx="3135737" cy="24496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/>
                <a:t>（</a:t>
              </a:r>
              <a:r>
                <a:rPr kumimoji="1" lang="en-US" altLang="ja-JP" sz="1200" dirty="0"/>
                <a:t>※2</a:t>
              </a:r>
              <a:r>
                <a:rPr kumimoji="1" lang="ja-JP" altLang="en-US" sz="1200" dirty="0"/>
                <a:t>）</a:t>
              </a:r>
              <a:r>
                <a:rPr kumimoji="1" lang="en-US" altLang="ja-JP" sz="1200" dirty="0"/>
                <a:t>Places an individual stays during </a:t>
              </a:r>
              <a:r>
                <a:rPr kumimoji="1" lang="en-US" altLang="ja-JP" sz="1200" u="sng" dirty="0"/>
                <a:t>commute</a:t>
              </a:r>
              <a:endParaRPr kumimoji="1" lang="ja-JP" altLang="en-US" sz="1200" u="sng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569689" y="6397948"/>
              <a:ext cx="402525" cy="244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chemeClr val="bg1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site</a:t>
              </a:r>
              <a:endParaRPr lang="ja-JP" altLang="en-US" sz="1200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5691277" y="6599561"/>
              <a:ext cx="233196" cy="14784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6119302" y="6588871"/>
              <a:ext cx="233196" cy="16117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6557569" y="6599561"/>
              <a:ext cx="417783" cy="15419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7114878" y="6574161"/>
              <a:ext cx="714595" cy="15419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570930" y="6561296"/>
              <a:ext cx="519723" cy="20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outdoor</a:t>
              </a:r>
              <a:endParaRPr kumimoji="1" lang="ja-JP" altLang="en-US" sz="9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6040764" y="6561461"/>
              <a:ext cx="427121" cy="20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home</a:t>
              </a:r>
              <a:endParaRPr kumimoji="1" lang="ja-JP" altLang="en-US" sz="900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472630" y="6561296"/>
              <a:ext cx="490785" cy="20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vehicle</a:t>
              </a:r>
              <a:endParaRPr kumimoji="1" lang="ja-JP" altLang="en-US" sz="9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031430" y="6567646"/>
              <a:ext cx="768587" cy="20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Office/school</a:t>
              </a:r>
              <a:endParaRPr kumimoji="1" lang="ja-JP" altLang="en-US" sz="900" dirty="0"/>
            </a:p>
          </p:txBody>
        </p:sp>
      </p:grpSp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6843" y="4165635"/>
            <a:ext cx="3904168" cy="2346654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779" y="4165635"/>
            <a:ext cx="4016414" cy="238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09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6562" y="165894"/>
            <a:ext cx="8707437" cy="628100"/>
          </a:xfrm>
        </p:spPr>
        <p:txBody>
          <a:bodyPr/>
          <a:lstStyle/>
          <a:p>
            <a:r>
              <a:rPr kumimoji="1" lang="en-US" altLang="ja-JP" dirty="0"/>
              <a:t>Average residence time at each place, continued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6562" y="5744577"/>
            <a:ext cx="826726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Average </a:t>
            </a:r>
            <a:r>
              <a:rPr kumimoji="1" lang="en-US" altLang="ja-JP" dirty="0">
                <a:solidFill>
                  <a:schemeClr val="tx1"/>
                </a:solidFill>
              </a:rPr>
              <a:t>residence time at home increased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solidFill>
                  <a:schemeClr val="tx1"/>
                </a:solidFill>
              </a:rPr>
              <a:t>Average residence time outdoor and at office/school </a:t>
            </a:r>
            <a:r>
              <a:rPr kumimoji="1" lang="en-US" altLang="ja-JP" dirty="0"/>
              <a:t>decreased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1237131" y="1073847"/>
            <a:ext cx="7086974" cy="4276785"/>
            <a:chOff x="4052973" y="2300147"/>
            <a:chExt cx="4943483" cy="2983250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52973" y="2300147"/>
              <a:ext cx="4943483" cy="2983250"/>
            </a:xfrm>
            <a:prstGeom prst="rect">
              <a:avLst/>
            </a:prstGeom>
          </p:spPr>
        </p:pic>
        <p:sp>
          <p:nvSpPr>
            <p:cNvPr id="101" name="テキスト ボックス 100"/>
            <p:cNvSpPr txBox="1"/>
            <p:nvPr/>
          </p:nvSpPr>
          <p:spPr>
            <a:xfrm>
              <a:off x="4375908" y="2394303"/>
              <a:ext cx="4413628" cy="25762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/>
                <a:t>Fraction of average time an individual spends at each place </a:t>
              </a:r>
              <a:endParaRPr kumimoji="1" lang="ja-JP" altLang="en-US" dirty="0"/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7680080" y="3025786"/>
              <a:ext cx="1165736" cy="19339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7670700" y="3010000"/>
              <a:ext cx="948430" cy="1953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Outdoor, new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Outdoor, old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Home, new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Home, old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Vehicle, new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Vehicle, old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Office/School, new</a:t>
              </a:r>
            </a:p>
            <a:p>
              <a:pPr>
                <a:lnSpc>
                  <a:spcPct val="200000"/>
                </a:lnSpc>
              </a:pPr>
              <a:r>
                <a:rPr kumimoji="1" lang="en-US" altLang="ja-JP" sz="1100" dirty="0"/>
                <a:t>Office/School, old</a:t>
              </a:r>
              <a:endParaRPr kumimoji="1" lang="ja-JP" altLang="en-US" sz="1100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561325" y="4862599"/>
              <a:ext cx="463145" cy="3220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site</a:t>
              </a:r>
              <a:endParaRPr kumimoji="1" lang="ja-JP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73082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632194"/>
              </p:ext>
            </p:extLst>
          </p:nvPr>
        </p:nvGraphicFramePr>
        <p:xfrm>
          <a:off x="233301" y="1939277"/>
          <a:ext cx="84915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5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9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9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1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54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Outdoor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Home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Vehicle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School/Office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Cloudshine</a:t>
                      </a:r>
                      <a:r>
                        <a:rPr kumimoji="1" lang="en-US" altLang="ja-JP" sz="16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(CSFACT)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Groundshine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(GSHFAC)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0.7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Inhalation (PROTIN)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Dose reduction factor at each place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1FD6C637-1960-420E-9201-45F29EB0D4D9}"/>
              </a:ext>
            </a:extLst>
          </p:cNvPr>
          <p:cNvSpPr txBox="1">
            <a:spLocks/>
          </p:cNvSpPr>
          <p:nvPr/>
        </p:nvSpPr>
        <p:spPr>
          <a:xfrm>
            <a:off x="436563" y="994155"/>
            <a:ext cx="8229600" cy="437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sym typeface="Verdana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ja-JP" sz="2000" kern="0" dirty="0"/>
              <a:t>Calculation of dose reduction factor at each place</a:t>
            </a: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48362" y="3568797"/>
            <a:ext cx="4667506" cy="322159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 flipH="1" flipV="1">
            <a:off x="5359400" y="3060056"/>
            <a:ext cx="266700" cy="36979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正方形/長方形 14"/>
          <p:cNvSpPr/>
          <p:nvPr/>
        </p:nvSpPr>
        <p:spPr bwMode="auto">
          <a:xfrm>
            <a:off x="4993669" y="3510892"/>
            <a:ext cx="4018483" cy="149836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AC71FBC-30C6-4967-A652-D2C2FCB986E2}"/>
              </a:ext>
            </a:extLst>
          </p:cNvPr>
          <p:cNvSpPr/>
          <p:nvPr/>
        </p:nvSpPr>
        <p:spPr>
          <a:xfrm>
            <a:off x="4930168" y="6375560"/>
            <a:ext cx="42338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ja-JP" sz="1200" dirty="0"/>
              <a:t>[1] Sprung, J.L. et.al., NUREG/CR-4551, Vol.2, Rev.1, Part.7, (1990)</a:t>
            </a:r>
            <a:endParaRPr kumimoji="1" lang="ja-JP" altLang="en-US" sz="12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7C3BD4D-1792-443E-8FA5-16F1E33ADF86}"/>
              </a:ext>
            </a:extLst>
          </p:cNvPr>
          <p:cNvSpPr txBox="1"/>
          <p:nvPr/>
        </p:nvSpPr>
        <p:spPr>
          <a:xfrm>
            <a:off x="324575" y="1527183"/>
            <a:ext cx="709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Introduced dose reduction factors used in NUREG/CR-4551</a:t>
            </a:r>
            <a:r>
              <a:rPr kumimoji="1" lang="en-US" altLang="ja-JP" baseline="30000" dirty="0">
                <a:latin typeface="Meiryo UI" panose="020B0604030504040204" pitchFamily="50" charset="-128"/>
                <a:ea typeface="Meiryo UI" panose="020B0604030504040204" pitchFamily="50" charset="-128"/>
              </a:rPr>
              <a:t>[1]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867312"/>
              </p:ext>
            </p:extLst>
          </p:nvPr>
        </p:nvGraphicFramePr>
        <p:xfrm>
          <a:off x="5031769" y="3556096"/>
          <a:ext cx="3900182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3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Wood Frame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Masonry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Flat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sz="12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stories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sz="12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stories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CSFACT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GSHFAC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正方形/長方形 18"/>
          <p:cNvSpPr/>
          <p:nvPr/>
        </p:nvSpPr>
        <p:spPr bwMode="auto">
          <a:xfrm>
            <a:off x="4258692" y="2287322"/>
            <a:ext cx="1269562" cy="772733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233301" y="3879513"/>
            <a:ext cx="4998889" cy="2915829"/>
            <a:chOff x="5098077" y="3229360"/>
            <a:chExt cx="4998889" cy="2915829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E778DC7-F16C-4C22-8871-B958895527F2}"/>
                </a:ext>
              </a:extLst>
            </p:cNvPr>
            <p:cNvSpPr txBox="1"/>
            <p:nvPr/>
          </p:nvSpPr>
          <p:spPr>
            <a:xfrm>
              <a:off x="5098077" y="3229360"/>
              <a:ext cx="499888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kumimoji="1" lang="en-US" altLang="ja-JP" dirty="0">
                <a:ea typeface="Meiryo UI" panose="020B0604030504040204" pitchFamily="50" charset="-128"/>
                <a:cs typeface="Arial" panose="020B0604020202020204" pitchFamily="34" charset="0"/>
              </a:endParaRPr>
            </a:p>
            <a:p>
              <a:endParaRPr kumimoji="1" lang="en-US" altLang="ja-JP" dirty="0">
                <a:ea typeface="Meiryo UI" panose="020B0604030504040204" pitchFamily="50" charset="-128"/>
                <a:cs typeface="Arial" panose="020B0604020202020204" pitchFamily="34" charset="0"/>
              </a:endParaRPr>
            </a:p>
            <a:p>
              <a:r>
                <a:rPr kumimoji="1" lang="ja-JP" altLang="en-US" dirty="0">
                  <a:ea typeface="Meiryo UI" panose="020B0604030504040204" pitchFamily="50" charset="-128"/>
                  <a:cs typeface="Arial" panose="020B0604020202020204" pitchFamily="34" charset="0"/>
                </a:rPr>
                <a:t>　　</a:t>
              </a: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Structure</a:t>
              </a: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Wood</a:t>
              </a: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Fireproof wood</a:t>
              </a: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Reinforced/steel-framed concrete</a:t>
              </a: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Steel construction</a:t>
              </a:r>
            </a:p>
            <a:p>
              <a:r>
                <a:rPr kumimoji="1" lang="ja-JP" altLang="en-US" dirty="0">
                  <a:ea typeface="Meiryo UI" panose="020B0604030504040204" pitchFamily="50" charset="-128"/>
                  <a:cs typeface="Arial" panose="020B0604020202020204" pitchFamily="34" charset="0"/>
                </a:rPr>
                <a:t>　　</a:t>
              </a: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Stories</a:t>
              </a: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Flat</a:t>
              </a: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kumimoji="1" lang="en-US" altLang="ja-JP" dirty="0">
                  <a:ea typeface="Meiryo UI" panose="020B0604030504040204" pitchFamily="50" charset="-128"/>
                  <a:cs typeface="Arial" panose="020B0604020202020204" pitchFamily="34" charset="0"/>
                </a:rPr>
                <a:t>More than 2 stories</a:t>
              </a: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5576552" y="4069723"/>
              <a:ext cx="2116254" cy="572931"/>
            </a:xfrm>
            <a:prstGeom prst="rect">
              <a:avLst/>
            </a:prstGeom>
            <a:noFill/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5576552" y="4630951"/>
              <a:ext cx="3802070" cy="572931"/>
            </a:xfrm>
            <a:prstGeom prst="rect">
              <a:avLst/>
            </a:prstGeom>
            <a:noFill/>
            <a:ln w="9525" cap="flat" cmpd="sng" algn="ctr">
              <a:solidFill>
                <a:srgbClr val="FFC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7675358" y="4210191"/>
              <a:ext cx="2140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6"/>
                  </a:solidFill>
                </a:rPr>
                <a:t>Categorized as wood frame</a:t>
              </a: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7476219" y="5157423"/>
              <a:ext cx="18469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rgbClr val="FFC000"/>
                  </a:solidFill>
                </a:rPr>
                <a:t>Categorized as masonry</a:t>
              </a:r>
              <a:endParaRPr kumimoji="1" lang="ja-JP" alt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544227" y="5408484"/>
              <a:ext cx="1507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1">
                      <a:lumMod val="75000"/>
                    </a:schemeClr>
                  </a:solidFill>
                </a:rPr>
                <a:t>Categorized as flat </a:t>
              </a:r>
              <a:endParaRPr kumimoji="1" lang="ja-JP" altLang="en-US" sz="1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7539657" y="5868190"/>
              <a:ext cx="18389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1">
                      <a:lumMod val="75000"/>
                    </a:schemeClr>
                  </a:solidFill>
                </a:rPr>
                <a:t>Categorized as 2 stories</a:t>
              </a:r>
              <a:endParaRPr kumimoji="1" lang="ja-JP" altLang="en-US" sz="1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36" name="正方形/長方形 35"/>
          <p:cNvSpPr/>
          <p:nvPr/>
        </p:nvSpPr>
        <p:spPr>
          <a:xfrm>
            <a:off x="146439" y="3560745"/>
            <a:ext cx="4369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Number of houses by structure and number of stories</a:t>
            </a:r>
          </a:p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dirty="0"/>
              <a:t>Housing and land survey, 2013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05919" y="5159105"/>
            <a:ext cx="408243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Former model</a:t>
            </a:r>
          </a:p>
          <a:p>
            <a:pPr marL="355600" lvl="1" indent="-266700">
              <a:buFont typeface="Wingdings" panose="05000000000000000000" pitchFamily="2" charset="2"/>
              <a:buChar char="ü"/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Used fraction of houses by structure</a:t>
            </a:r>
          </a:p>
          <a:p>
            <a:r>
              <a:rPr kumimoji="1" lang="en-US" altLang="ja-JP" sz="16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New model</a:t>
            </a:r>
          </a:p>
          <a:p>
            <a:pPr marL="355600" lvl="1" indent="-266700">
              <a:buFont typeface="Wingdings" panose="05000000000000000000" pitchFamily="2" charset="2"/>
              <a:buChar char="ü"/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Also used number of individuals per household by structure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6463409"/>
      </p:ext>
    </p:extLst>
  </p:cSld>
  <p:clrMapOvr>
    <a:masterClrMapping/>
  </p:clrMapOvr>
</p:sld>
</file>

<file path=ppt/theme/theme1.xml><?xml version="1.0" encoding="utf-8"?>
<a:theme xmlns:a="http://schemas.openxmlformats.org/drawingml/2006/main" name="国内プレゼンテーション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国内プレゼンテーション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1138</Words>
  <Characters>0</Characters>
  <Application>Microsoft Office PowerPoint</Application>
  <DocSecurity>0</DocSecurity>
  <PresentationFormat>On-screen Show (4:3)</PresentationFormat>
  <Lines>0</Lines>
  <Paragraphs>223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Meiryo UI</vt:lpstr>
      <vt:lpstr>ＭＳ Ｐゴシック</vt:lpstr>
      <vt:lpstr>Arial</vt:lpstr>
      <vt:lpstr>Verdana</vt:lpstr>
      <vt:lpstr>Wingdings</vt:lpstr>
      <vt:lpstr>国内プレゼンテーション</vt:lpstr>
      <vt:lpstr>PowerPoint Presentation</vt:lpstr>
      <vt:lpstr>Overview</vt:lpstr>
      <vt:lpstr>Introduction</vt:lpstr>
      <vt:lpstr>Basic Model</vt:lpstr>
      <vt:lpstr>Average residence time at each place </vt:lpstr>
      <vt:lpstr>Average residence time at each place, continued</vt:lpstr>
      <vt:lpstr>Average residence time at each place, continued</vt:lpstr>
      <vt:lpstr>Average residence time at each place, continued</vt:lpstr>
      <vt:lpstr>Dose reduction factor at each place</vt:lpstr>
      <vt:lpstr>Dose reduction factor at each place, continued</vt:lpstr>
      <vt:lpstr>Dose reduction factor</vt:lpstr>
      <vt:lpstr>Summary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2017-04-28T05:35:55Z</dcterms:created>
  <dcterms:modified xsi:type="dcterms:W3CDTF">2020-08-27T14:10:42Z</dcterms:modified>
</cp:coreProperties>
</file>